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5"/>
  </p:notesMasterIdLst>
  <p:sldIdLst>
    <p:sldId id="256" r:id="rId2"/>
    <p:sldId id="343" r:id="rId3"/>
    <p:sldId id="258" r:id="rId4"/>
    <p:sldId id="261" r:id="rId5"/>
    <p:sldId id="337" r:id="rId6"/>
    <p:sldId id="283" r:id="rId7"/>
    <p:sldId id="339" r:id="rId8"/>
    <p:sldId id="340" r:id="rId9"/>
    <p:sldId id="262" r:id="rId10"/>
    <p:sldId id="259" r:id="rId11"/>
    <p:sldId id="302" r:id="rId12"/>
    <p:sldId id="304" r:id="rId13"/>
    <p:sldId id="303" r:id="rId14"/>
    <p:sldId id="305" r:id="rId15"/>
    <p:sldId id="306" r:id="rId16"/>
    <p:sldId id="307" r:id="rId17"/>
    <p:sldId id="308" r:id="rId18"/>
    <p:sldId id="309" r:id="rId19"/>
    <p:sldId id="341" r:id="rId20"/>
    <p:sldId id="310" r:id="rId21"/>
    <p:sldId id="311" r:id="rId22"/>
    <p:sldId id="312" r:id="rId23"/>
    <p:sldId id="313" r:id="rId24"/>
    <p:sldId id="314" r:id="rId25"/>
    <p:sldId id="315" r:id="rId26"/>
    <p:sldId id="316" r:id="rId27"/>
    <p:sldId id="317" r:id="rId28"/>
    <p:sldId id="321" r:id="rId29"/>
    <p:sldId id="322" r:id="rId30"/>
    <p:sldId id="323" r:id="rId31"/>
    <p:sldId id="318" r:id="rId32"/>
    <p:sldId id="326" r:id="rId33"/>
    <p:sldId id="324" r:id="rId34"/>
    <p:sldId id="325" r:id="rId35"/>
    <p:sldId id="319" r:id="rId36"/>
    <p:sldId id="327" r:id="rId37"/>
    <p:sldId id="328" r:id="rId38"/>
    <p:sldId id="329" r:id="rId39"/>
    <p:sldId id="330" r:id="rId40"/>
    <p:sldId id="331" r:id="rId41"/>
    <p:sldId id="332" r:id="rId42"/>
    <p:sldId id="320" r:id="rId43"/>
    <p:sldId id="342" r:id="rId44"/>
    <p:sldId id="333" r:id="rId45"/>
    <p:sldId id="334" r:id="rId46"/>
    <p:sldId id="336" r:id="rId47"/>
    <p:sldId id="344" r:id="rId48"/>
    <p:sldId id="345" r:id="rId49"/>
    <p:sldId id="346" r:id="rId50"/>
    <p:sldId id="348" r:id="rId51"/>
    <p:sldId id="347" r:id="rId52"/>
    <p:sldId id="349" r:id="rId53"/>
    <p:sldId id="281" r:id="rId54"/>
  </p:sldIdLst>
  <p:sldSz cx="9144000" cy="5143500" type="screen16x9"/>
  <p:notesSz cx="6858000" cy="9144000"/>
  <p:embeddedFontLst>
    <p:embeddedFont>
      <p:font typeface="Aref Ruqaa" panose="02000503000000000000" pitchFamily="2" charset="-78"/>
      <p:regular r:id="rId56"/>
      <p:bold r:id="rId57"/>
    </p:embeddedFont>
    <p:embeddedFont>
      <p:font typeface="Calibri" panose="020F050202020403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DM Sans" pitchFamily="2" charset="0"/>
      <p:regular r:id="rId66"/>
      <p:bold r:id="rId67"/>
      <p:italic r:id="rId68"/>
      <p:boldItalic r:id="rId69"/>
    </p:embeddedFont>
    <p:embeddedFont>
      <p:font typeface="Fira Sans" panose="020B0503050000020004" pitchFamily="34" charset="0"/>
      <p:regular r:id="rId70"/>
      <p:bold r:id="rId71"/>
      <p:italic r:id="rId72"/>
      <p:boldItalic r:id="rId73"/>
    </p:embeddedFont>
    <p:embeddedFont>
      <p:font typeface="Lato" panose="020F0502020204030203" pitchFamily="34" charset="0"/>
      <p:regular r:id="rId74"/>
      <p:bold r:id="rId75"/>
      <p:italic r:id="rId76"/>
      <p:boldItalic r:id="rId77"/>
    </p:embeddedFont>
    <p:embeddedFont>
      <p:font typeface="Ubuntu Mono" panose="020B0509030602030204" pitchFamily="49"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343"/>
            <p14:sldId id="258"/>
          </p14:sldIdLst>
        </p14:section>
        <p14:section name="Data Types" id="{5205BB81-11A1-4A13-A81B-9F9BE706645F}">
          <p14:sldIdLst>
            <p14:sldId id="261"/>
            <p14:sldId id="337"/>
            <p14:sldId id="283"/>
            <p14:sldId id="339"/>
            <p14:sldId id="340"/>
            <p14:sldId id="262"/>
            <p14:sldId id="259"/>
            <p14:sldId id="302"/>
            <p14:sldId id="304"/>
            <p14:sldId id="303"/>
            <p14:sldId id="305"/>
            <p14:sldId id="306"/>
            <p14:sldId id="307"/>
            <p14:sldId id="308"/>
            <p14:sldId id="309"/>
            <p14:sldId id="341"/>
            <p14:sldId id="310"/>
          </p14:sldIdLst>
        </p14:section>
        <p14:section name="Null Safety" id="{31E34580-C3F3-4548-9236-2712E8AB2DAC}">
          <p14:sldIdLst>
            <p14:sldId id="311"/>
            <p14:sldId id="312"/>
            <p14:sldId id="313"/>
            <p14:sldId id="314"/>
            <p14:sldId id="315"/>
            <p14:sldId id="316"/>
            <p14:sldId id="317"/>
            <p14:sldId id="321"/>
            <p14:sldId id="322"/>
            <p14:sldId id="323"/>
            <p14:sldId id="318"/>
            <p14:sldId id="326"/>
            <p14:sldId id="324"/>
            <p14:sldId id="325"/>
          </p14:sldIdLst>
        </p14:section>
        <p14:section name="OOP" id="{B7474E80-7B3D-4702-8120-63AEBD762873}">
          <p14:sldIdLst>
            <p14:sldId id="319"/>
            <p14:sldId id="327"/>
            <p14:sldId id="328"/>
            <p14:sldId id="329"/>
            <p14:sldId id="330"/>
            <p14:sldId id="331"/>
            <p14:sldId id="332"/>
          </p14:sldIdLst>
        </p14:section>
        <p14:section name="Async" id="{844AEA96-1441-42C5-8F61-80ECEF9AC13E}">
          <p14:sldIdLst>
            <p14:sldId id="320"/>
            <p14:sldId id="342"/>
            <p14:sldId id="333"/>
            <p14:sldId id="334"/>
            <p14:sldId id="336"/>
          </p14:sldIdLst>
        </p14:section>
        <p14:section name="exercises" id="{57BF7C75-431D-4140-AEAE-E46B1F4E9A42}">
          <p14:sldIdLst>
            <p14:sldId id="344"/>
            <p14:sldId id="345"/>
            <p14:sldId id="346"/>
            <p14:sldId id="348"/>
            <p14:sldId id="347"/>
            <p14:sldId id="349"/>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1071" autoAdjust="0"/>
  </p:normalViewPr>
  <p:slideViewPr>
    <p:cSldViewPr snapToGrid="0">
      <p:cViewPr varScale="1">
        <p:scale>
          <a:sx n="90" d="100"/>
          <a:sy n="90" d="100"/>
        </p:scale>
        <p:origin x="104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61" Type="http://schemas.openxmlformats.org/officeDocument/2006/relationships/font" Target="fonts/font6.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687561"/>
                </a:solidFill>
                <a:effectLst/>
                <a:latin typeface="Consolas" panose="020B0609020204030204" pitchFamily="49" charset="0"/>
              </a:rPr>
              <a:t>// Declaring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"Diamond School"</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"New York 2140"</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 Printing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 </a:t>
            </a:r>
            <a:r>
              <a:rPr lang="en-US" b="0" dirty="0">
                <a:solidFill>
                  <a:srgbClr val="ABB2BF"/>
                </a:solidFill>
                <a:effectLst/>
                <a:latin typeface="Consolas" panose="020B0609020204030204" pitchFamily="49" charset="0"/>
              </a:rPr>
              <a:t>$</a:t>
            </a:r>
            <a:r>
              <a:rPr lang="en-US" b="0" dirty="0" err="1">
                <a:solidFill>
                  <a:srgbClr val="D19A66"/>
                </a:solidFill>
                <a:effectLst/>
                <a:latin typeface="Consolas" panose="020B0609020204030204" pitchFamily="49" charset="0"/>
              </a:rPr>
              <a:t>schoolName</a:t>
            </a:r>
            <a:r>
              <a:rPr lang="en-US" b="0" dirty="0">
                <a:solidFill>
                  <a:srgbClr val="98C379"/>
                </a:solidFill>
                <a:effectLst/>
                <a:latin typeface="Consolas" panose="020B0609020204030204" pitchFamily="49" charset="0"/>
              </a:rPr>
              <a:t> and address is </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address</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a:t>
            </a:r>
            <a:r>
              <a:rPr lang="en-US" b="0" dirty="0" err="1">
                <a:solidFill>
                  <a:srgbClr val="687561"/>
                </a:solidFill>
                <a:effectLst/>
                <a:latin typeface="Consolas" panose="020B0609020204030204" pitchFamily="49" charset="0"/>
              </a:rPr>
              <a:t>concatentation</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"and address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463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17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2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23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List&lt;String&gt; names = ["Raj", "John", "Max"];</a:t>
            </a:r>
          </a:p>
          <a:p>
            <a:pPr marL="0" lvl="0" indent="0" algn="l" rtl="0">
              <a:spcBef>
                <a:spcPts val="0"/>
              </a:spcBef>
              <a:spcAft>
                <a:spcPts val="0"/>
              </a:spcAft>
              <a:buNone/>
            </a:pPr>
            <a:r>
              <a:rPr lang="en-US" dirty="0"/>
              <a:t>print("Value of names is $names");</a:t>
            </a:r>
          </a:p>
          <a:p>
            <a:pPr marL="0" lvl="0" indent="0" algn="l" rtl="0">
              <a:spcBef>
                <a:spcPts val="0"/>
              </a:spcBef>
              <a:spcAft>
                <a:spcPts val="0"/>
              </a:spcAft>
              <a:buNone/>
            </a:pPr>
            <a:r>
              <a:rPr lang="en-US" dirty="0"/>
              <a:t>print("Value of names[0] is ${names[0]}"); // index 0</a:t>
            </a:r>
          </a:p>
          <a:p>
            <a:pPr marL="0" lvl="0" indent="0" algn="l" rtl="0">
              <a:spcBef>
                <a:spcPts val="0"/>
              </a:spcBef>
              <a:spcAft>
                <a:spcPts val="0"/>
              </a:spcAft>
              <a:buNone/>
            </a:pPr>
            <a:r>
              <a:rPr lang="en-US" dirty="0"/>
              <a:t>print("Value of names[1] is ${names[1]}"); // index 1</a:t>
            </a:r>
          </a:p>
          <a:p>
            <a:pPr marL="0" lvl="0" indent="0" algn="l" rtl="0">
              <a:spcBef>
                <a:spcPts val="0"/>
              </a:spcBef>
              <a:spcAft>
                <a:spcPts val="0"/>
              </a:spcAft>
              <a:buNone/>
            </a:pPr>
            <a:r>
              <a:rPr lang="en-US" dirty="0"/>
              <a:t>print("Value of names[2] is ${names[2]}"); // index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Finding Length of List </a:t>
            </a:r>
          </a:p>
          <a:p>
            <a:pPr marL="0" lvl="0" indent="0" algn="l" rtl="0">
              <a:spcBef>
                <a:spcPts val="0"/>
              </a:spcBef>
              <a:spcAft>
                <a:spcPts val="0"/>
              </a:spcAft>
              <a:buNone/>
            </a:pPr>
            <a:r>
              <a:rPr lang="en-US" dirty="0"/>
              <a:t>int length = </a:t>
            </a:r>
            <a:r>
              <a:rPr lang="en-US" dirty="0" err="1"/>
              <a:t>names.length</a:t>
            </a:r>
            <a:r>
              <a:rPr lang="en-US" dirty="0"/>
              <a:t>;  </a:t>
            </a:r>
          </a:p>
          <a:p>
            <a:pPr marL="0" lvl="0" indent="0" algn="l" rtl="0">
              <a:spcBef>
                <a:spcPts val="0"/>
              </a:spcBef>
              <a:spcAft>
                <a:spcPts val="0"/>
              </a:spcAft>
              <a:buNone/>
            </a:pPr>
            <a:r>
              <a:rPr lang="en-US" dirty="0"/>
              <a:t>print("The Length of names is $length");</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1586007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Set&lt;String&gt; weekday = {"Sun", "Mon", "Tue", "Wed", "Thu", "Fri", "Sat"};</a:t>
            </a:r>
          </a:p>
          <a:p>
            <a:pPr marL="0" lvl="0" indent="0" algn="l" rtl="0">
              <a:spcBef>
                <a:spcPts val="0"/>
              </a:spcBef>
              <a:spcAft>
                <a:spcPts val="0"/>
              </a:spcAft>
              <a:buNone/>
            </a:pPr>
            <a:r>
              <a:rPr lang="en-US" dirty="0"/>
              <a:t>print(weekday);</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26494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Map&lt;String, String&gt; </a:t>
            </a:r>
            <a:r>
              <a:rPr lang="en-US" dirty="0" err="1"/>
              <a:t>myDetails</a:t>
            </a:r>
            <a:r>
              <a:rPr lang="en-US" dirty="0"/>
              <a:t> = {</a:t>
            </a:r>
          </a:p>
          <a:p>
            <a:pPr marL="0" lvl="0" indent="0" algn="l" rtl="0">
              <a:spcBef>
                <a:spcPts val="0"/>
              </a:spcBef>
              <a:spcAft>
                <a:spcPts val="0"/>
              </a:spcAft>
              <a:buNone/>
            </a:pPr>
            <a:r>
              <a:rPr lang="en-US" dirty="0"/>
              <a:t>   'name': 'John Doe',</a:t>
            </a:r>
          </a:p>
          <a:p>
            <a:pPr marL="0" lvl="0" indent="0" algn="l" rtl="0">
              <a:spcBef>
                <a:spcPts val="0"/>
              </a:spcBef>
              <a:spcAft>
                <a:spcPts val="0"/>
              </a:spcAft>
              <a:buNone/>
            </a:pPr>
            <a:r>
              <a:rPr lang="en-US" dirty="0"/>
              <a:t>   'address': 'USA',</a:t>
            </a:r>
          </a:p>
          <a:p>
            <a:pPr marL="0" lvl="0" indent="0" algn="l" rtl="0">
              <a:spcBef>
                <a:spcPts val="0"/>
              </a:spcBef>
              <a:spcAft>
                <a:spcPts val="0"/>
              </a:spcAft>
              <a:buNone/>
            </a:pPr>
            <a:r>
              <a:rPr lang="en-US" dirty="0"/>
              <a:t>   '</a:t>
            </a:r>
            <a:r>
              <a:rPr lang="en-US" dirty="0" err="1"/>
              <a:t>fathername</a:t>
            </a:r>
            <a:r>
              <a:rPr lang="en-US" dirty="0"/>
              <a:t>': '</a:t>
            </a:r>
            <a:r>
              <a:rPr lang="en-US" dirty="0" err="1"/>
              <a:t>Soe</a:t>
            </a:r>
            <a:r>
              <a:rPr lang="en-US" dirty="0"/>
              <a:t> Doe'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print(</a:t>
            </a:r>
            <a:r>
              <a:rPr lang="en-US" dirty="0" err="1"/>
              <a:t>myDetails</a:t>
            </a:r>
            <a:r>
              <a:rPr lang="en-US" dirty="0"/>
              <a:t>['name']);</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303046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dynamic</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var</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1473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2244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extLst>
      <p:ext uri="{BB962C8B-B14F-4D97-AF65-F5344CB8AC3E}">
        <p14:creationId xmlns:p14="http://schemas.microsoft.com/office/powerpoint/2010/main" val="1737713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const</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4</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final</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0590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1571894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This is a non-nullable field, must be initialized.</a:t>
            </a:r>
          </a:p>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Note:</a:t>
            </a:r>
          </a:p>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 “any variable must be assign to value or make it nullable by ?”</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93741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ABB2BF"/>
                </a:solidFill>
                <a:effectLst/>
                <a:latin typeface="Consolas" panose="020B0609020204030204" pitchFamily="49" charset="0"/>
              </a:rPr>
              <a:t>String name = 'John'; // Non-nullable String</a:t>
            </a:r>
          </a:p>
          <a:p>
            <a:pPr marL="158750" indent="0">
              <a:buNone/>
            </a:pPr>
            <a:r>
              <a:rPr lang="en-US" b="0" dirty="0">
                <a:solidFill>
                  <a:srgbClr val="ABB2BF"/>
                </a:solidFill>
                <a:effectLst/>
                <a:latin typeface="Consolas" panose="020B0609020204030204" pitchFamily="49" charset="0"/>
              </a:rPr>
              <a:t>int age = 30; // Non-nullable int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String? </a:t>
            </a:r>
            <a:r>
              <a:rPr lang="en-US" b="0" dirty="0" err="1">
                <a:solidFill>
                  <a:srgbClr val="ABB2BF"/>
                </a:solidFill>
                <a:effectLst/>
                <a:latin typeface="Consolas" panose="020B0609020204030204" pitchFamily="49" charset="0"/>
              </a:rPr>
              <a:t>nullableName</a:t>
            </a:r>
            <a:r>
              <a:rPr lang="en-US" b="0" dirty="0">
                <a:solidFill>
                  <a:srgbClr val="ABB2BF"/>
                </a:solidFill>
                <a:effectLst/>
                <a:latin typeface="Consolas" panose="020B0609020204030204" pitchFamily="49" charset="0"/>
              </a:rPr>
              <a:t>; // Nullable String (can hold null)</a:t>
            </a:r>
          </a:p>
          <a:p>
            <a:pPr marL="158750" indent="0">
              <a:buNone/>
            </a:pPr>
            <a:r>
              <a:rPr lang="en-US" b="0" dirty="0">
                <a:solidFill>
                  <a:srgbClr val="ABB2BF"/>
                </a:solidFill>
                <a:effectLst/>
                <a:latin typeface="Consolas" panose="020B0609020204030204" pitchFamily="49" charset="0"/>
              </a:rPr>
              <a:t>int? </a:t>
            </a:r>
            <a:r>
              <a:rPr lang="en-US" b="0" dirty="0" err="1">
                <a:solidFill>
                  <a:srgbClr val="ABB2BF"/>
                </a:solidFill>
                <a:effectLst/>
                <a:latin typeface="Consolas" panose="020B0609020204030204" pitchFamily="49" charset="0"/>
              </a:rPr>
              <a:t>nullableAge</a:t>
            </a:r>
            <a:r>
              <a:rPr lang="en-US" b="0" dirty="0">
                <a:solidFill>
                  <a:srgbClr val="ABB2BF"/>
                </a:solidFill>
                <a:effectLst/>
                <a:latin typeface="Consolas" panose="020B0609020204030204" pitchFamily="49" charset="0"/>
              </a:rPr>
              <a:t> = null; // Nullable int (explicitly assigned null)</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void </a:t>
            </a: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(String? Name){</a:t>
            </a:r>
          </a:p>
          <a:p>
            <a:pPr marL="158750" indent="0">
              <a:buNone/>
            </a:pPr>
            <a:r>
              <a:rPr lang="en-US" b="0" dirty="0">
                <a:solidFill>
                  <a:srgbClr val="ABB2BF"/>
                </a:solidFill>
                <a:effectLst/>
                <a:latin typeface="Consolas" panose="020B0609020204030204" pitchFamily="49" charset="0"/>
              </a:rPr>
              <a:t>Print(</a:t>
            </a:r>
            <a:r>
              <a:rPr lang="en-US" b="0" dirty="0" err="1">
                <a:solidFill>
                  <a:srgbClr val="ABB2BF"/>
                </a:solidFill>
                <a:effectLst/>
                <a:latin typeface="Consolas" panose="020B0609020204030204" pitchFamily="49" charset="0"/>
              </a:rPr>
              <a:t>name?.length</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(null);</a:t>
            </a:r>
          </a:p>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3326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989879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192683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311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096154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rtl="0">
              <a:lnSpc>
                <a:spcPct val="107000"/>
              </a:lnSpc>
              <a:buFont typeface="+mj-lt"/>
              <a:buAutoNum type="arabicPeriod"/>
            </a:pP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Required,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in the same order</a:t>
            </a:r>
            <a:r>
              <a:rPr lang="en-US" sz="1800"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as they are defined in the function signature.</a:t>
            </a: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 Required,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buFont typeface="+mj-lt"/>
              <a:buAutoNum type="arabicPeriod"/>
            </a:pP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Optional(nullable),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in the same order. </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It’s not mandatory to pass the arguments between [].</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8785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880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8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2581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24311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51153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307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363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289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996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3377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dirty="0"/>
              <a:t>Advanced Meaning:</a:t>
            </a:r>
            <a:br>
              <a:rPr lang="en-US" sz="1100" b="0" dirty="0"/>
            </a:br>
            <a:r>
              <a:rPr lang="en-US" sz="1100" b="0" dirty="0"/>
              <a:t>asynchronous operations are tasks that don't block the execution of the main thread, allowing the app to remain responsive.</a:t>
            </a:r>
          </a:p>
          <a:p>
            <a:pPr marL="158750" indent="0">
              <a:buNone/>
            </a:pPr>
            <a:r>
              <a:rPr lang="en-US" sz="1100" b="0" dirty="0"/>
              <a:t>Common examples of asynchronous operations include fetching data from a server, reading and writing files, and performing complex computations.</a:t>
            </a:r>
            <a:endParaRPr lang="en-US" dirty="0"/>
          </a:p>
        </p:txBody>
      </p:sp>
    </p:spTree>
    <p:extLst>
      <p:ext uri="{BB962C8B-B14F-4D97-AF65-F5344CB8AC3E}">
        <p14:creationId xmlns:p14="http://schemas.microsoft.com/office/powerpoint/2010/main" val="4264354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347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b="0" i="0" dirty="0">
                <a:solidFill>
                  <a:srgbClr val="3794FF"/>
                </a:solidFill>
                <a:effectLst/>
                <a:latin typeface="var(--vscode-repl-font-family)"/>
              </a:rPr>
              <a:t>amira 100 </a:t>
            </a:r>
            <a:endParaRPr lang="en-US" b="0" i="0" u="sng" dirty="0">
              <a:solidFill>
                <a:srgbClr val="CCCCCC"/>
              </a:solidFill>
              <a:effectLst/>
              <a:latin typeface="var(--vscode-repl-font-family)"/>
            </a:endParaRPr>
          </a:p>
          <a:p>
            <a:pPr marL="158750" indent="0" algn="l" rtl="1" latinLnBrk="1">
              <a:buNone/>
            </a:pPr>
            <a:r>
              <a:rPr lang="en-US" b="0" i="0" dirty="0">
                <a:solidFill>
                  <a:srgbClr val="3794FF"/>
                </a:solidFill>
                <a:effectLst/>
                <a:latin typeface="var(--vscode-repl-font-family)"/>
              </a:rPr>
              <a:t>name 1000 </a:t>
            </a:r>
            <a:br>
              <a:rPr lang="en-US" b="0" i="0" u="sng" dirty="0">
                <a:solidFill>
                  <a:srgbClr val="CCCCCC"/>
                </a:solidFill>
                <a:effectLst/>
                <a:latin typeface="var(--vscode-repl-font-family)"/>
              </a:rPr>
            </a:br>
            <a:r>
              <a:rPr lang="en-US" b="0" i="0" dirty="0">
                <a:solidFill>
                  <a:srgbClr val="3794FF"/>
                </a:solidFill>
                <a:effectLst/>
                <a:latin typeface="var(--vscode-repl-font-family)"/>
              </a:rPr>
              <a:t>amira 100</a:t>
            </a:r>
            <a:endParaRPr lang="en-US" b="0" i="0" dirty="0">
              <a:solidFill>
                <a:srgbClr val="CCCCCC"/>
              </a:solidFill>
              <a:effectLst/>
              <a:latin typeface="var(--vscode-repl-font-family)"/>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385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dirty="0"/>
              <a:t>3</a:t>
            </a:r>
            <a:br>
              <a:rPr lang="en-US" dirty="0"/>
            </a:br>
            <a:r>
              <a:rPr lang="en-US" dirty="0"/>
              <a:t>3</a:t>
            </a:r>
            <a:br>
              <a:rPr lang="en-US" dirty="0"/>
            </a:br>
            <a:r>
              <a:rPr lang="en-US" dirty="0"/>
              <a:t>1</a:t>
            </a:r>
          </a:p>
          <a:p>
            <a:pPr marL="158750" indent="0" algn="l" rtl="1" latinLnBrk="1">
              <a:buNone/>
            </a:pPr>
            <a:r>
              <a:rPr lang="en-US" dirty="0"/>
              <a:t>3</a:t>
            </a:r>
            <a:endParaRPr lang="ar-EG" dirty="0"/>
          </a:p>
        </p:txBody>
      </p:sp>
    </p:spTree>
    <p:extLst>
      <p:ext uri="{BB962C8B-B14F-4D97-AF65-F5344CB8AC3E}">
        <p14:creationId xmlns:p14="http://schemas.microsoft.com/office/powerpoint/2010/main" val="3630452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dirty="0"/>
              <a:t>2</a:t>
            </a:r>
            <a:br>
              <a:rPr lang="en-US" dirty="0"/>
            </a:br>
            <a:r>
              <a:rPr lang="en-US" dirty="0"/>
              <a:t>2</a:t>
            </a:r>
            <a:br>
              <a:rPr lang="en-US" dirty="0"/>
            </a:br>
            <a:endParaRPr dirty="0"/>
          </a:p>
        </p:txBody>
      </p:sp>
    </p:spTree>
    <p:extLst>
      <p:ext uri="{BB962C8B-B14F-4D97-AF65-F5344CB8AC3E}">
        <p14:creationId xmlns:p14="http://schemas.microsoft.com/office/powerpoint/2010/main" val="3735958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endParaRPr dirty="0"/>
          </a:p>
        </p:txBody>
      </p:sp>
    </p:spTree>
    <p:extLst>
      <p:ext uri="{BB962C8B-B14F-4D97-AF65-F5344CB8AC3E}">
        <p14:creationId xmlns:p14="http://schemas.microsoft.com/office/powerpoint/2010/main" val="77492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endParaRPr dirty="0"/>
          </a:p>
        </p:txBody>
      </p:sp>
    </p:spTree>
    <p:extLst>
      <p:ext uri="{BB962C8B-B14F-4D97-AF65-F5344CB8AC3E}">
        <p14:creationId xmlns:p14="http://schemas.microsoft.com/office/powerpoint/2010/main" val="1721342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2D0CE"/>
                </a:solidFill>
                <a:effectLst/>
                <a:latin typeface="-apple-system"/>
              </a:rPr>
              <a:t>In Dart, all types are reference types, meaning that all variables refer to an object (an instance of a class)</a:t>
            </a: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Address store in stack (part of memory) and value in heap (another part of memory)</a:t>
            </a:r>
          </a:p>
        </p:txBody>
      </p:sp>
    </p:spTree>
    <p:extLst>
      <p:ext uri="{BB962C8B-B14F-4D97-AF65-F5344CB8AC3E}">
        <p14:creationId xmlns:p14="http://schemas.microsoft.com/office/powerpoint/2010/main" val="42082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2D0CE"/>
                </a:solidFill>
                <a:effectLst/>
                <a:latin typeface="-apple-system"/>
              </a:rPr>
              <a:t>types are more closely supported by the runtime system and have special rules or restrictions. These types are int, double, String, and bool, and they are sometimes called fundamental types or built-in types . These types are implemented to be immutable (unchanging) which means  they behave as if they are value types </a:t>
            </a:r>
            <a:br>
              <a:rPr lang="en-US" b="0" i="0" dirty="0">
                <a:solidFill>
                  <a:srgbClr val="D2D0CE"/>
                </a:solidFill>
                <a:effectLst/>
                <a:latin typeface="-apple-system"/>
              </a:rPr>
            </a:b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int</a:t>
            </a:r>
            <a:r>
              <a:rPr lang="en-US" dirty="0"/>
              <a:t> x = </a:t>
            </a:r>
            <a:r>
              <a:rPr lang="en-US" dirty="0">
                <a:effectLst/>
              </a:rPr>
              <a:t>0</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int</a:t>
            </a:r>
            <a:r>
              <a:rPr lang="en-US" dirty="0"/>
              <a:t> y = x;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 = </a:t>
            </a:r>
            <a:r>
              <a:rPr lang="en-US" dirty="0">
                <a:effectLst/>
              </a:rPr>
              <a:t>4</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print</a:t>
            </a:r>
            <a:r>
              <a:rPr lang="en-US" dirty="0"/>
              <a:t>(y); </a:t>
            </a:r>
            <a:r>
              <a:rPr lang="en-US" dirty="0">
                <a:effectLst/>
              </a:rPr>
              <a:t>//print 0</a:t>
            </a:r>
            <a:br>
              <a:rPr lang="en-US" b="0" i="0" dirty="0">
                <a:solidFill>
                  <a:srgbClr val="D2D0CE"/>
                </a:solidFill>
                <a:effectLst/>
                <a:latin typeface="-apple-system"/>
              </a:rPr>
            </a:br>
            <a:r>
              <a:rPr lang="en-US" b="0" i="0" dirty="0">
                <a:solidFill>
                  <a:srgbClr val="D2D0CE"/>
                </a:solidFill>
                <a:effectLst/>
                <a:latin typeface="-apple-system"/>
              </a:rPr>
              <a:t>when you assign </a:t>
            </a:r>
            <a:r>
              <a:rPr lang="en-US" dirty="0"/>
              <a:t>y = x</a:t>
            </a:r>
            <a:r>
              <a:rPr lang="en-US" b="0" i="0" dirty="0">
                <a:solidFill>
                  <a:srgbClr val="D2D0CE"/>
                </a:solidFill>
                <a:effectLst/>
                <a:latin typeface="-apple-system"/>
              </a:rPr>
              <a:t>, you are not copying the reference to the object that x refers to, but the value 0 itself.</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7"/>
        <p:cNvGrpSpPr/>
        <p:nvPr/>
      </p:nvGrpSpPr>
      <p:grpSpPr>
        <a:xfrm>
          <a:off x="0" y="0"/>
          <a:ext cx="0" cy="0"/>
          <a:chOff x="0" y="0"/>
          <a:chExt cx="0" cy="0"/>
        </a:xfrm>
      </p:grpSpPr>
      <p:pic>
        <p:nvPicPr>
          <p:cNvPr id="1168" name="Google Shape;1168;p2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69" name="Google Shape;1169;p25"/>
          <p:cNvGrpSpPr/>
          <p:nvPr/>
        </p:nvGrpSpPr>
        <p:grpSpPr>
          <a:xfrm flipH="1">
            <a:off x="8477741" y="538540"/>
            <a:ext cx="667708" cy="469783"/>
            <a:chOff x="-12" y="3187850"/>
            <a:chExt cx="893614" cy="628725"/>
          </a:xfrm>
        </p:grpSpPr>
        <p:sp>
          <p:nvSpPr>
            <p:cNvPr id="1170" name="Google Shape;1170;p25"/>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5"/>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5"/>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5"/>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5"/>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5"/>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5"/>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5"/>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5"/>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5"/>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5"/>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5"/>
          <p:cNvGrpSpPr/>
          <p:nvPr/>
        </p:nvGrpSpPr>
        <p:grpSpPr>
          <a:xfrm>
            <a:off x="713225" y="0"/>
            <a:ext cx="2088800" cy="261775"/>
            <a:chOff x="2525700" y="1149850"/>
            <a:chExt cx="2088800" cy="261775"/>
          </a:xfrm>
        </p:grpSpPr>
        <p:sp>
          <p:nvSpPr>
            <p:cNvPr id="1184" name="Google Shape;1184;p25"/>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5"/>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5"/>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5"/>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5"/>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5"/>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5"/>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5"/>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5"/>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5"/>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5"/>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5"/>
          <p:cNvGrpSpPr/>
          <p:nvPr/>
        </p:nvGrpSpPr>
        <p:grpSpPr>
          <a:xfrm>
            <a:off x="-272598" y="227250"/>
            <a:ext cx="9957373" cy="5630532"/>
            <a:chOff x="-272598" y="227250"/>
            <a:chExt cx="9957373" cy="5630532"/>
          </a:xfrm>
        </p:grpSpPr>
        <p:sp>
          <p:nvSpPr>
            <p:cNvPr id="1205" name="Google Shape;1205;p25"/>
            <p:cNvSpPr/>
            <p:nvPr/>
          </p:nvSpPr>
          <p:spPr>
            <a:xfrm>
              <a:off x="8477738" y="44796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25"/>
            <p:cNvGrpSpPr/>
            <p:nvPr/>
          </p:nvGrpSpPr>
          <p:grpSpPr>
            <a:xfrm>
              <a:off x="8593175" y="227250"/>
              <a:ext cx="1091600" cy="1092375"/>
              <a:chOff x="8430775" y="2466700"/>
              <a:chExt cx="1091600" cy="1092375"/>
            </a:xfrm>
          </p:grpSpPr>
          <p:grpSp>
            <p:nvGrpSpPr>
              <p:cNvPr id="1207" name="Google Shape;1207;p25"/>
              <p:cNvGrpSpPr/>
              <p:nvPr/>
            </p:nvGrpSpPr>
            <p:grpSpPr>
              <a:xfrm>
                <a:off x="8431525" y="2469000"/>
                <a:ext cx="1090850" cy="1090075"/>
                <a:chOff x="8431525" y="2469000"/>
                <a:chExt cx="1090850" cy="1090075"/>
              </a:xfrm>
            </p:grpSpPr>
            <p:sp>
              <p:nvSpPr>
                <p:cNvPr id="1208" name="Google Shape;1208;p25"/>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25"/>
                <p:cNvGrpSpPr/>
                <p:nvPr/>
              </p:nvGrpSpPr>
              <p:grpSpPr>
                <a:xfrm>
                  <a:off x="8431525" y="2530400"/>
                  <a:ext cx="1090850" cy="1028675"/>
                  <a:chOff x="8431525" y="2530400"/>
                  <a:chExt cx="1090850" cy="1028675"/>
                </a:xfrm>
              </p:grpSpPr>
              <p:sp>
                <p:nvSpPr>
                  <p:cNvPr id="1211" name="Google Shape;1211;p25"/>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3" name="Google Shape;1233;p25"/>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5"/>
            <p:cNvGrpSpPr/>
            <p:nvPr/>
          </p:nvGrpSpPr>
          <p:grpSpPr>
            <a:xfrm>
              <a:off x="-272598" y="2015135"/>
              <a:ext cx="797910" cy="713952"/>
              <a:chOff x="713224" y="3796911"/>
              <a:chExt cx="875670" cy="783529"/>
            </a:xfrm>
          </p:grpSpPr>
          <p:sp>
            <p:nvSpPr>
              <p:cNvPr id="1235" name="Google Shape;1235;p25"/>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5"/>
            <p:cNvGrpSpPr/>
            <p:nvPr/>
          </p:nvGrpSpPr>
          <p:grpSpPr>
            <a:xfrm rot="5400000">
              <a:off x="291767" y="4313948"/>
              <a:ext cx="1173017" cy="1914653"/>
              <a:chOff x="6355747" y="457375"/>
              <a:chExt cx="1375650" cy="2245400"/>
            </a:xfrm>
          </p:grpSpPr>
          <p:sp>
            <p:nvSpPr>
              <p:cNvPr id="1238" name="Google Shape;1238;p25"/>
              <p:cNvSpPr/>
              <p:nvPr/>
            </p:nvSpPr>
            <p:spPr>
              <a:xfrm rot="-5400000" flipH="1">
                <a:off x="6368797" y="1416950"/>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flipH="1">
                <a:off x="6368785" y="444337"/>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flipH="1">
                <a:off x="6445560" y="751387"/>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pic>
        <p:nvPicPr>
          <p:cNvPr id="274" name="Google Shape;274;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5" name="Google Shape;275;p6"/>
          <p:cNvGrpSpPr/>
          <p:nvPr/>
        </p:nvGrpSpPr>
        <p:grpSpPr>
          <a:xfrm>
            <a:off x="32675" y="-449193"/>
            <a:ext cx="8998002" cy="5331231"/>
            <a:chOff x="32675" y="-449193"/>
            <a:chExt cx="8998002" cy="5331231"/>
          </a:xfrm>
        </p:grpSpPr>
        <p:sp>
          <p:nvSpPr>
            <p:cNvPr id="276" name="Google Shape;276;p6"/>
            <p:cNvSpPr/>
            <p:nvPr/>
          </p:nvSpPr>
          <p:spPr>
            <a:xfrm flipH="1">
              <a:off x="296750" y="4459813"/>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6"/>
            <p:cNvGrpSpPr/>
            <p:nvPr/>
          </p:nvGrpSpPr>
          <p:grpSpPr>
            <a:xfrm flipH="1">
              <a:off x="8424008" y="378848"/>
              <a:ext cx="606669" cy="461711"/>
              <a:chOff x="3101450" y="3853500"/>
              <a:chExt cx="938100" cy="713950"/>
            </a:xfrm>
          </p:grpSpPr>
          <p:sp>
            <p:nvSpPr>
              <p:cNvPr id="278" name="Google Shape;278;p6"/>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flipH="1">
              <a:off x="32675" y="-449193"/>
              <a:ext cx="893584" cy="894218"/>
              <a:chOff x="8430775" y="2466700"/>
              <a:chExt cx="1091600" cy="1092375"/>
            </a:xfrm>
          </p:grpSpPr>
          <p:grpSp>
            <p:nvGrpSpPr>
              <p:cNvPr id="281" name="Google Shape;281;p6"/>
              <p:cNvGrpSpPr/>
              <p:nvPr/>
            </p:nvGrpSpPr>
            <p:grpSpPr>
              <a:xfrm>
                <a:off x="8431525" y="2469000"/>
                <a:ext cx="1090850" cy="1090075"/>
                <a:chOff x="8431525" y="2469000"/>
                <a:chExt cx="1090850" cy="1090075"/>
              </a:xfrm>
            </p:grpSpPr>
            <p:sp>
              <p:nvSpPr>
                <p:cNvPr id="282" name="Google Shape;282;p6"/>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a:off x="8431525" y="2530400"/>
                  <a:ext cx="1090850" cy="1028675"/>
                  <a:chOff x="8431525" y="2530400"/>
                  <a:chExt cx="1090850" cy="1028675"/>
                </a:xfrm>
              </p:grpSpPr>
              <p:sp>
                <p:nvSpPr>
                  <p:cNvPr id="285" name="Google Shape;285;p6"/>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7" name="Google Shape;307;p6"/>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6"/>
          <p:cNvGrpSpPr/>
          <p:nvPr/>
        </p:nvGrpSpPr>
        <p:grpSpPr>
          <a:xfrm>
            <a:off x="8072775" y="4780400"/>
            <a:ext cx="968025" cy="261775"/>
            <a:chOff x="5839350" y="36175"/>
            <a:chExt cx="968025" cy="261775"/>
          </a:xfrm>
        </p:grpSpPr>
        <p:sp>
          <p:nvSpPr>
            <p:cNvPr id="309" name="Google Shape;309;p6"/>
            <p:cNvSpPr/>
            <p:nvPr/>
          </p:nvSpPr>
          <p:spPr>
            <a:xfrm>
              <a:off x="651182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628765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606350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839350" y="36175"/>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651182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673597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673597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628765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606350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5839350" y="226550"/>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pic>
        <p:nvPicPr>
          <p:cNvPr id="321" name="Google Shape;32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2" name="Google Shape;322;p7"/>
          <p:cNvSpPr txBox="1">
            <a:spLocks noGrp="1"/>
          </p:cNvSpPr>
          <p:nvPr>
            <p:ph type="subTitle" idx="1"/>
          </p:nvPr>
        </p:nvSpPr>
        <p:spPr>
          <a:xfrm>
            <a:off x="4816988"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23" name="Google Shape;323;p7"/>
          <p:cNvSpPr txBox="1">
            <a:spLocks noGrp="1"/>
          </p:cNvSpPr>
          <p:nvPr>
            <p:ph type="subTitle" idx="2"/>
          </p:nvPr>
        </p:nvSpPr>
        <p:spPr>
          <a:xfrm>
            <a:off x="1325812"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24" name="Google Shape;324;p7"/>
          <p:cNvGrpSpPr/>
          <p:nvPr/>
        </p:nvGrpSpPr>
        <p:grpSpPr>
          <a:xfrm>
            <a:off x="238300" y="155048"/>
            <a:ext cx="9511109" cy="4822949"/>
            <a:chOff x="238300" y="155048"/>
            <a:chExt cx="9511109" cy="4822949"/>
          </a:xfrm>
        </p:grpSpPr>
        <p:sp>
          <p:nvSpPr>
            <p:cNvPr id="325" name="Google Shape;325;p7"/>
            <p:cNvSpPr/>
            <p:nvPr/>
          </p:nvSpPr>
          <p:spPr>
            <a:xfrm flipH="1">
              <a:off x="238300" y="37691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flipH="1">
              <a:off x="8299646" y="4516286"/>
              <a:ext cx="606669" cy="461711"/>
              <a:chOff x="3101450" y="3971329"/>
              <a:chExt cx="938100" cy="713950"/>
            </a:xfrm>
          </p:grpSpPr>
          <p:sp>
            <p:nvSpPr>
              <p:cNvPr id="327" name="Google Shape;327;p7"/>
              <p:cNvSpPr/>
              <p:nvPr/>
            </p:nvSpPr>
            <p:spPr>
              <a:xfrm>
                <a:off x="3542850" y="3971329"/>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101450" y="4189329"/>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rot="5400000">
              <a:off x="8205575" y="525866"/>
              <a:ext cx="1914653" cy="1173017"/>
              <a:chOff x="5557966" y="2699099"/>
              <a:chExt cx="2245400" cy="1375650"/>
            </a:xfrm>
          </p:grpSpPr>
          <p:sp>
            <p:nvSpPr>
              <p:cNvPr id="330" name="Google Shape;330;p7"/>
              <p:cNvSpPr/>
              <p:nvPr/>
            </p:nvSpPr>
            <p:spPr>
              <a:xfrm>
                <a:off x="6530591" y="2699099"/>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57966" y="2699099"/>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865041" y="2775849"/>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1489550" y="100150"/>
            <a:ext cx="4815775" cy="5163338"/>
            <a:chOff x="1489550" y="100150"/>
            <a:chExt cx="4815775" cy="5163338"/>
          </a:xfrm>
        </p:grpSpPr>
        <p:grpSp>
          <p:nvGrpSpPr>
            <p:cNvPr id="334" name="Google Shape;334;p7"/>
            <p:cNvGrpSpPr/>
            <p:nvPr/>
          </p:nvGrpSpPr>
          <p:grpSpPr>
            <a:xfrm>
              <a:off x="5342675" y="4810538"/>
              <a:ext cx="962650" cy="452950"/>
              <a:chOff x="1060275" y="1053875"/>
              <a:chExt cx="962650" cy="452950"/>
            </a:xfrm>
          </p:grpSpPr>
          <p:sp>
            <p:nvSpPr>
              <p:cNvPr id="335" name="Google Shape;335;p7"/>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1489550" y="100150"/>
              <a:ext cx="452150" cy="297100"/>
              <a:chOff x="1489550" y="100150"/>
              <a:chExt cx="452150" cy="297100"/>
            </a:xfrm>
          </p:grpSpPr>
          <p:sp>
            <p:nvSpPr>
              <p:cNvPr id="351" name="Google Shape;351;p7"/>
              <p:cNvSpPr/>
              <p:nvPr/>
            </p:nvSpPr>
            <p:spPr>
              <a:xfrm>
                <a:off x="1489550" y="100150"/>
                <a:ext cx="71400" cy="70650"/>
              </a:xfrm>
              <a:custGeom>
                <a:avLst/>
                <a:gdLst/>
                <a:ahLst/>
                <a:cxnLst/>
                <a:rect l="l" t="t" r="r" b="b"/>
                <a:pathLst>
                  <a:path w="2856" h="2826" extrusionOk="0">
                    <a:moveTo>
                      <a:pt x="1412" y="0"/>
                    </a:moveTo>
                    <a:cubicBezTo>
                      <a:pt x="645" y="0"/>
                      <a:pt x="0" y="645"/>
                      <a:pt x="0" y="1413"/>
                    </a:cubicBezTo>
                    <a:cubicBezTo>
                      <a:pt x="0" y="2211"/>
                      <a:pt x="645" y="2825"/>
                      <a:pt x="1412" y="2825"/>
                    </a:cubicBezTo>
                    <a:cubicBezTo>
                      <a:pt x="2211" y="2825"/>
                      <a:pt x="2856" y="2211"/>
                      <a:pt x="2856" y="1413"/>
                    </a:cubicBezTo>
                    <a:cubicBezTo>
                      <a:pt x="2856" y="645"/>
                      <a:pt x="2211" y="0"/>
                      <a:pt x="1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489550" y="326600"/>
                <a:ext cx="71400" cy="70650"/>
              </a:xfrm>
              <a:custGeom>
                <a:avLst/>
                <a:gdLst/>
                <a:ahLst/>
                <a:cxnLst/>
                <a:rect l="l" t="t" r="r" b="b"/>
                <a:pathLst>
                  <a:path w="2856" h="2826" extrusionOk="0">
                    <a:moveTo>
                      <a:pt x="1412" y="1"/>
                    </a:moveTo>
                    <a:cubicBezTo>
                      <a:pt x="645" y="1"/>
                      <a:pt x="0" y="615"/>
                      <a:pt x="0" y="1413"/>
                    </a:cubicBezTo>
                    <a:cubicBezTo>
                      <a:pt x="0" y="2181"/>
                      <a:pt x="645" y="2826"/>
                      <a:pt x="1412" y="2826"/>
                    </a:cubicBezTo>
                    <a:cubicBezTo>
                      <a:pt x="2211" y="2826"/>
                      <a:pt x="2856" y="2181"/>
                      <a:pt x="2856" y="1413"/>
                    </a:cubicBezTo>
                    <a:cubicBezTo>
                      <a:pt x="2856" y="615"/>
                      <a:pt x="221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679925" y="100150"/>
                <a:ext cx="71400" cy="70650"/>
              </a:xfrm>
              <a:custGeom>
                <a:avLst/>
                <a:gdLst/>
                <a:ahLst/>
                <a:cxnLst/>
                <a:rect l="l" t="t" r="r" b="b"/>
                <a:pathLst>
                  <a:path w="2856" h="2826" extrusionOk="0">
                    <a:moveTo>
                      <a:pt x="1443" y="0"/>
                    </a:moveTo>
                    <a:cubicBezTo>
                      <a:pt x="645" y="0"/>
                      <a:pt x="0" y="645"/>
                      <a:pt x="0" y="1413"/>
                    </a:cubicBezTo>
                    <a:cubicBezTo>
                      <a:pt x="0" y="2211"/>
                      <a:pt x="645" y="2825"/>
                      <a:pt x="1443" y="2825"/>
                    </a:cubicBezTo>
                    <a:cubicBezTo>
                      <a:pt x="2211" y="2825"/>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679925" y="326600"/>
                <a:ext cx="71400" cy="70650"/>
              </a:xfrm>
              <a:custGeom>
                <a:avLst/>
                <a:gdLst/>
                <a:ahLst/>
                <a:cxnLst/>
                <a:rect l="l" t="t" r="r" b="b"/>
                <a:pathLst>
                  <a:path w="2856" h="2826" extrusionOk="0">
                    <a:moveTo>
                      <a:pt x="1443" y="1"/>
                    </a:moveTo>
                    <a:cubicBezTo>
                      <a:pt x="645" y="1"/>
                      <a:pt x="0" y="615"/>
                      <a:pt x="0" y="1413"/>
                    </a:cubicBezTo>
                    <a:cubicBezTo>
                      <a:pt x="0" y="2181"/>
                      <a:pt x="645" y="2826"/>
                      <a:pt x="1443" y="2826"/>
                    </a:cubicBezTo>
                    <a:cubicBezTo>
                      <a:pt x="2211" y="2826"/>
                      <a:pt x="2856" y="2181"/>
                      <a:pt x="2856" y="1413"/>
                    </a:cubicBezTo>
                    <a:cubicBezTo>
                      <a:pt x="2856" y="615"/>
                      <a:pt x="2211"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871050" y="100150"/>
                <a:ext cx="70650" cy="70650"/>
              </a:xfrm>
              <a:custGeom>
                <a:avLst/>
                <a:gdLst/>
                <a:ahLst/>
                <a:cxnLst/>
                <a:rect l="l" t="t" r="r" b="b"/>
                <a:pathLst>
                  <a:path w="2826" h="2826" extrusionOk="0">
                    <a:moveTo>
                      <a:pt x="1413" y="0"/>
                    </a:moveTo>
                    <a:cubicBezTo>
                      <a:pt x="646" y="0"/>
                      <a:pt x="1" y="645"/>
                      <a:pt x="1" y="1413"/>
                    </a:cubicBezTo>
                    <a:cubicBezTo>
                      <a:pt x="1" y="2211"/>
                      <a:pt x="646" y="2825"/>
                      <a:pt x="1413" y="2825"/>
                    </a:cubicBezTo>
                    <a:cubicBezTo>
                      <a:pt x="2212" y="2825"/>
                      <a:pt x="2826" y="2211"/>
                      <a:pt x="2826" y="1413"/>
                    </a:cubicBezTo>
                    <a:cubicBezTo>
                      <a:pt x="2826" y="645"/>
                      <a:pt x="2212"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871050" y="326600"/>
                <a:ext cx="70650" cy="70650"/>
              </a:xfrm>
              <a:custGeom>
                <a:avLst/>
                <a:gdLst/>
                <a:ahLst/>
                <a:cxnLst/>
                <a:rect l="l" t="t" r="r" b="b"/>
                <a:pathLst>
                  <a:path w="2826" h="2826" extrusionOk="0">
                    <a:moveTo>
                      <a:pt x="1413" y="1"/>
                    </a:moveTo>
                    <a:cubicBezTo>
                      <a:pt x="646" y="1"/>
                      <a:pt x="1" y="615"/>
                      <a:pt x="1" y="1413"/>
                    </a:cubicBezTo>
                    <a:cubicBezTo>
                      <a:pt x="1" y="2181"/>
                      <a:pt x="646" y="2826"/>
                      <a:pt x="1413" y="2826"/>
                    </a:cubicBezTo>
                    <a:cubicBezTo>
                      <a:pt x="2212" y="2826"/>
                      <a:pt x="2826" y="2181"/>
                      <a:pt x="2826" y="1413"/>
                    </a:cubicBezTo>
                    <a:cubicBezTo>
                      <a:pt x="2826" y="615"/>
                      <a:pt x="2212"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 name="Google Shape;3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26"/>
        <p:cNvGrpSpPr/>
        <p:nvPr/>
      </p:nvGrpSpPr>
      <p:grpSpPr>
        <a:xfrm>
          <a:off x="0" y="0"/>
          <a:ext cx="0" cy="0"/>
          <a:chOff x="0" y="0"/>
          <a:chExt cx="0" cy="0"/>
        </a:xfrm>
      </p:grpSpPr>
      <p:pic>
        <p:nvPicPr>
          <p:cNvPr id="1027" name="Google Shape;102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8" name="Google Shape;1028;p23"/>
          <p:cNvSpPr txBox="1">
            <a:spLocks noGrp="1"/>
          </p:cNvSpPr>
          <p:nvPr>
            <p:ph type="title"/>
          </p:nvPr>
        </p:nvSpPr>
        <p:spPr>
          <a:xfrm>
            <a:off x="2347875" y="539500"/>
            <a:ext cx="4448100" cy="1059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029" name="Google Shape;1029;p23"/>
          <p:cNvSpPr txBox="1">
            <a:spLocks noGrp="1"/>
          </p:cNvSpPr>
          <p:nvPr>
            <p:ph type="subTitle" idx="1"/>
          </p:nvPr>
        </p:nvSpPr>
        <p:spPr>
          <a:xfrm>
            <a:off x="2347875" y="1660549"/>
            <a:ext cx="4448100" cy="1404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30" name="Google Shape;1030;p23"/>
          <p:cNvSpPr txBox="1"/>
          <p:nvPr/>
        </p:nvSpPr>
        <p:spPr>
          <a:xfrm>
            <a:off x="2347800"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Fira Sans"/>
                <a:ea typeface="Fira Sans"/>
                <a:cs typeface="Fira Sans"/>
                <a:sym typeface="Fira Sans"/>
              </a:rPr>
              <a:t>, 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Fira Sans"/>
                <a:ea typeface="Fira Sans"/>
                <a:cs typeface="Fira Sans"/>
                <a:sym typeface="Fira Sans"/>
              </a:rPr>
              <a:t>, 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ra Sans"/>
                <a:ea typeface="Fira Sans"/>
                <a:cs typeface="Fira Sans"/>
                <a:sym typeface="Fira Sans"/>
              </a:rPr>
              <a:t> </a:t>
            </a:r>
            <a:endParaRPr sz="1000" b="1" u="sng">
              <a:solidFill>
                <a:schemeClr val="dk1"/>
              </a:solidFill>
              <a:latin typeface="Fira Sans"/>
              <a:ea typeface="Fira Sans"/>
              <a:cs typeface="Fira Sans"/>
              <a:sym typeface="Fira Sans"/>
            </a:endParaRPr>
          </a:p>
        </p:txBody>
      </p:sp>
      <p:grpSp>
        <p:nvGrpSpPr>
          <p:cNvPr id="1031" name="Google Shape;1031;p23"/>
          <p:cNvGrpSpPr/>
          <p:nvPr/>
        </p:nvGrpSpPr>
        <p:grpSpPr>
          <a:xfrm>
            <a:off x="309004" y="-922700"/>
            <a:ext cx="9316896" cy="6376725"/>
            <a:chOff x="309004" y="-922700"/>
            <a:chExt cx="9316896" cy="6376725"/>
          </a:xfrm>
        </p:grpSpPr>
        <p:sp>
          <p:nvSpPr>
            <p:cNvPr id="1032" name="Google Shape;1032;p23"/>
            <p:cNvSpPr/>
            <p:nvPr/>
          </p:nvSpPr>
          <p:spPr>
            <a:xfrm>
              <a:off x="8430763" y="8580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3"/>
            <p:cNvGrpSpPr/>
            <p:nvPr/>
          </p:nvGrpSpPr>
          <p:grpSpPr>
            <a:xfrm flipH="1">
              <a:off x="6075425" y="-922700"/>
              <a:ext cx="2245400" cy="1375650"/>
              <a:chOff x="5111150" y="2877825"/>
              <a:chExt cx="2245400" cy="1375650"/>
            </a:xfrm>
          </p:grpSpPr>
          <p:sp>
            <p:nvSpPr>
              <p:cNvPr id="1034" name="Google Shape;1034;p2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3"/>
            <p:cNvGrpSpPr/>
            <p:nvPr/>
          </p:nvGrpSpPr>
          <p:grpSpPr>
            <a:xfrm flipH="1">
              <a:off x="916690" y="4608575"/>
              <a:ext cx="893575" cy="845450"/>
              <a:chOff x="953550" y="2233250"/>
              <a:chExt cx="893575" cy="845450"/>
            </a:xfrm>
          </p:grpSpPr>
          <p:sp>
            <p:nvSpPr>
              <p:cNvPr id="1038" name="Google Shape;1038;p2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rot="7969938">
              <a:off x="480489" y="215674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1" name="Google Shape;1041;p23"/>
            <p:cNvGrpSpPr/>
            <p:nvPr/>
          </p:nvGrpSpPr>
          <p:grpSpPr>
            <a:xfrm flipH="1">
              <a:off x="1353802" y="4637885"/>
              <a:ext cx="797910" cy="713952"/>
              <a:chOff x="713224" y="3796911"/>
              <a:chExt cx="875670" cy="783529"/>
            </a:xfrm>
          </p:grpSpPr>
          <p:sp>
            <p:nvSpPr>
              <p:cNvPr id="1042" name="Google Shape;1042;p2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534300" y="2852700"/>
              <a:ext cx="1091600" cy="1092375"/>
              <a:chOff x="8430775" y="2466700"/>
              <a:chExt cx="1091600" cy="1092375"/>
            </a:xfrm>
          </p:grpSpPr>
          <p:grpSp>
            <p:nvGrpSpPr>
              <p:cNvPr id="1045" name="Google Shape;1045;p23"/>
              <p:cNvGrpSpPr/>
              <p:nvPr/>
            </p:nvGrpSpPr>
            <p:grpSpPr>
              <a:xfrm>
                <a:off x="8431525" y="2469000"/>
                <a:ext cx="1090850" cy="1090075"/>
                <a:chOff x="8431525" y="2469000"/>
                <a:chExt cx="1090850" cy="1090075"/>
              </a:xfrm>
            </p:grpSpPr>
            <p:sp>
              <p:nvSpPr>
                <p:cNvPr id="1046" name="Google Shape;1046;p2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23"/>
                <p:cNvGrpSpPr/>
                <p:nvPr/>
              </p:nvGrpSpPr>
              <p:grpSpPr>
                <a:xfrm>
                  <a:off x="8431525" y="2530400"/>
                  <a:ext cx="1090850" cy="1028675"/>
                  <a:chOff x="8431525" y="2530400"/>
                  <a:chExt cx="1090850" cy="1028675"/>
                </a:xfrm>
              </p:grpSpPr>
              <p:sp>
                <p:nvSpPr>
                  <p:cNvPr id="1049" name="Google Shape;1049;p2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 name="Google Shape;1071;p2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flipH="1">
              <a:off x="8250374" y="3084525"/>
              <a:ext cx="893614" cy="628725"/>
              <a:chOff x="-12" y="3187850"/>
              <a:chExt cx="893614" cy="628725"/>
            </a:xfrm>
          </p:grpSpPr>
          <p:sp>
            <p:nvSpPr>
              <p:cNvPr id="1073" name="Google Shape;1073;p2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 name="Google Shape;1086;p23"/>
          <p:cNvGrpSpPr/>
          <p:nvPr/>
        </p:nvGrpSpPr>
        <p:grpSpPr>
          <a:xfrm>
            <a:off x="309000" y="70625"/>
            <a:ext cx="7523325" cy="5020200"/>
            <a:chOff x="309000" y="70625"/>
            <a:chExt cx="7523325" cy="5020200"/>
          </a:xfrm>
        </p:grpSpPr>
        <p:grpSp>
          <p:nvGrpSpPr>
            <p:cNvPr id="1087" name="Google Shape;1087;p23"/>
            <p:cNvGrpSpPr/>
            <p:nvPr/>
          </p:nvGrpSpPr>
          <p:grpSpPr>
            <a:xfrm flipH="1">
              <a:off x="309000" y="70625"/>
              <a:ext cx="2088800" cy="261775"/>
              <a:chOff x="2525700" y="1149850"/>
              <a:chExt cx="2088800" cy="261775"/>
            </a:xfrm>
          </p:grpSpPr>
          <p:sp>
            <p:nvSpPr>
              <p:cNvPr id="1088" name="Google Shape;1088;p2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3"/>
            <p:cNvGrpSpPr/>
            <p:nvPr/>
          </p:nvGrpSpPr>
          <p:grpSpPr>
            <a:xfrm>
              <a:off x="6869675" y="4637875"/>
              <a:ext cx="962650" cy="452950"/>
              <a:chOff x="1060275" y="1053875"/>
              <a:chExt cx="962650" cy="452950"/>
            </a:xfrm>
          </p:grpSpPr>
          <p:sp>
            <p:nvSpPr>
              <p:cNvPr id="1109" name="Google Shape;1109;p2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Dart Basics</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 &amp; Fares Ahmed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7" name="Picture 6">
            <a:extLst>
              <a:ext uri="{FF2B5EF4-FFF2-40B4-BE49-F238E27FC236}">
                <a16:creationId xmlns:a16="http://schemas.microsoft.com/office/drawing/2014/main" id="{9E8A48CF-29A0-4C7E-CA80-F8C4FD0CFB49}"/>
              </a:ext>
            </a:extLst>
          </p:cNvPr>
          <p:cNvPicPr>
            <a:picLocks noChangeAspect="1"/>
          </p:cNvPicPr>
          <p:nvPr/>
        </p:nvPicPr>
        <p:blipFill>
          <a:blip r:embed="rId3"/>
          <a:stretch>
            <a:fillRect/>
          </a:stretch>
        </p:blipFill>
        <p:spPr>
          <a:xfrm>
            <a:off x="326909" y="77163"/>
            <a:ext cx="3009979" cy="2443907"/>
          </a:xfrm>
          <a:prstGeom prst="rect">
            <a:avLst/>
          </a:prstGeom>
        </p:spPr>
      </p:pic>
      <p:pic>
        <p:nvPicPr>
          <p:cNvPr id="13" name="Picture 12">
            <a:extLst>
              <a:ext uri="{FF2B5EF4-FFF2-40B4-BE49-F238E27FC236}">
                <a16:creationId xmlns:a16="http://schemas.microsoft.com/office/drawing/2014/main" id="{8DFCCDDD-6AF6-6265-E9D1-4B5440FDBF9C}"/>
              </a:ext>
            </a:extLst>
          </p:cNvPr>
          <p:cNvPicPr>
            <a:picLocks noChangeAspect="1"/>
          </p:cNvPicPr>
          <p:nvPr/>
        </p:nvPicPr>
        <p:blipFill>
          <a:blip r:embed="rId4"/>
          <a:stretch>
            <a:fillRect/>
          </a:stretch>
        </p:blipFill>
        <p:spPr>
          <a:xfrm>
            <a:off x="3968043" y="231510"/>
            <a:ext cx="3478077" cy="3211370"/>
          </a:xfrm>
          <a:prstGeom prst="rect">
            <a:avLst/>
          </a:prstGeom>
        </p:spPr>
      </p:pic>
      <p:pic>
        <p:nvPicPr>
          <p:cNvPr id="15" name="Picture 14">
            <a:extLst>
              <a:ext uri="{FF2B5EF4-FFF2-40B4-BE49-F238E27FC236}">
                <a16:creationId xmlns:a16="http://schemas.microsoft.com/office/drawing/2014/main" id="{ECB6C3D9-D9BD-DDAB-654A-F9C247DA2A5A}"/>
              </a:ext>
            </a:extLst>
          </p:cNvPr>
          <p:cNvPicPr>
            <a:picLocks noChangeAspect="1"/>
          </p:cNvPicPr>
          <p:nvPr/>
        </p:nvPicPr>
        <p:blipFill>
          <a:blip r:embed="rId5"/>
          <a:stretch>
            <a:fillRect/>
          </a:stretch>
        </p:blipFill>
        <p:spPr>
          <a:xfrm>
            <a:off x="4098138" y="3892636"/>
            <a:ext cx="2302389" cy="1034170"/>
          </a:xfrm>
          <a:prstGeom prst="rect">
            <a:avLst/>
          </a:prstGeom>
        </p:spPr>
      </p:pic>
      <p:sp>
        <p:nvSpPr>
          <p:cNvPr id="16" name="TextBox 15">
            <a:extLst>
              <a:ext uri="{FF2B5EF4-FFF2-40B4-BE49-F238E27FC236}">
                <a16:creationId xmlns:a16="http://schemas.microsoft.com/office/drawing/2014/main" id="{51F57300-0A30-0DBC-60DD-6C653DD6783E}"/>
              </a:ext>
            </a:extLst>
          </p:cNvPr>
          <p:cNvSpPr txBox="1"/>
          <p:nvPr/>
        </p:nvSpPr>
        <p:spPr>
          <a:xfrm>
            <a:off x="3968043" y="3442880"/>
            <a:ext cx="3746857" cy="430887"/>
          </a:xfrm>
          <a:prstGeom prst="rect">
            <a:avLst/>
          </a:prstGeom>
          <a:noFill/>
        </p:spPr>
        <p:txBody>
          <a:bodyPr wrap="square" rtlCol="0">
            <a:spAutoFit/>
          </a:bodyPr>
          <a:lstStyle/>
          <a:p>
            <a:r>
              <a:rPr lang="en-US" sz="2200" b="1" dirty="0">
                <a:solidFill>
                  <a:schemeClr val="dk1"/>
                </a:solidFill>
                <a:latin typeface="Aref Ruqaa"/>
                <a:cs typeface="Aref Ruqaa"/>
              </a:rPr>
              <a:t>Output</a:t>
            </a:r>
            <a:endParaRPr lang="en-AS" sz="2200" b="1" dirty="0">
              <a:solidFill>
                <a:schemeClr val="dk1"/>
              </a:solidFill>
              <a:latin typeface="Aref Ruqaa"/>
              <a:cs typeface="Aref Ruqa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3" name="Picture 2">
            <a:extLst>
              <a:ext uri="{FF2B5EF4-FFF2-40B4-BE49-F238E27FC236}">
                <a16:creationId xmlns:a16="http://schemas.microsoft.com/office/drawing/2014/main" id="{6CB30788-3098-4225-B151-E73E04DF375D}"/>
              </a:ext>
            </a:extLst>
          </p:cNvPr>
          <p:cNvPicPr>
            <a:picLocks noChangeAspect="1"/>
          </p:cNvPicPr>
          <p:nvPr/>
        </p:nvPicPr>
        <p:blipFill>
          <a:blip r:embed="rId3"/>
          <a:stretch>
            <a:fillRect/>
          </a:stretch>
        </p:blipFill>
        <p:spPr>
          <a:xfrm>
            <a:off x="532755" y="1739532"/>
            <a:ext cx="7820021" cy="2767032"/>
          </a:xfrm>
          <a:prstGeom prst="rect">
            <a:avLst/>
          </a:prstGeom>
        </p:spPr>
      </p:pic>
      <p:sp>
        <p:nvSpPr>
          <p:cNvPr id="4" name="Google Shape;1266;p31">
            <a:extLst>
              <a:ext uri="{FF2B5EF4-FFF2-40B4-BE49-F238E27FC236}">
                <a16:creationId xmlns:a16="http://schemas.microsoft.com/office/drawing/2014/main" id="{B6CC8E14-A5D6-5E62-67AB-394C2AA6C74A}"/>
              </a:ext>
            </a:extLst>
          </p:cNvPr>
          <p:cNvSpPr txBox="1">
            <a:spLocks/>
          </p:cNvSpPr>
          <p:nvPr/>
        </p:nvSpPr>
        <p:spPr>
          <a:xfrm>
            <a:off x="2202911" y="732891"/>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dk1"/>
                </a:solidFill>
                <a:latin typeface="Aref Ruqaa"/>
                <a:cs typeface="Aref Ruqaa"/>
                <a:sym typeface="Aref Ruqaa"/>
              </a:rPr>
              <a:t>String</a:t>
            </a:r>
          </a:p>
        </p:txBody>
      </p:sp>
    </p:spTree>
    <p:extLst>
      <p:ext uri="{BB962C8B-B14F-4D97-AF65-F5344CB8AC3E}">
        <p14:creationId xmlns:p14="http://schemas.microsoft.com/office/powerpoint/2010/main" val="4081587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4" name="Google Shape;1266;p31">
            <a:extLst>
              <a:ext uri="{FF2B5EF4-FFF2-40B4-BE49-F238E27FC236}">
                <a16:creationId xmlns:a16="http://schemas.microsoft.com/office/drawing/2014/main" id="{B6CC8E14-A5D6-5E62-67AB-394C2AA6C74A}"/>
              </a:ext>
            </a:extLst>
          </p:cNvPr>
          <p:cNvSpPr txBox="1">
            <a:spLocks/>
          </p:cNvSpPr>
          <p:nvPr/>
        </p:nvSpPr>
        <p:spPr>
          <a:xfrm>
            <a:off x="2304511" y="495825"/>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dk1"/>
                </a:solidFill>
                <a:latin typeface="Aref Ruqaa"/>
                <a:cs typeface="Aref Ruqaa"/>
                <a:sym typeface="Aref Ruqaa"/>
              </a:rPr>
              <a:t>Multiple Line</a:t>
            </a:r>
          </a:p>
        </p:txBody>
      </p:sp>
      <p:pic>
        <p:nvPicPr>
          <p:cNvPr id="5" name="Picture 4">
            <a:extLst>
              <a:ext uri="{FF2B5EF4-FFF2-40B4-BE49-F238E27FC236}">
                <a16:creationId xmlns:a16="http://schemas.microsoft.com/office/drawing/2014/main" id="{AE87E5C4-404E-0FCB-68C4-6F4FE8A0F3B1}"/>
              </a:ext>
            </a:extLst>
          </p:cNvPr>
          <p:cNvPicPr>
            <a:picLocks noChangeAspect="1"/>
          </p:cNvPicPr>
          <p:nvPr/>
        </p:nvPicPr>
        <p:blipFill>
          <a:blip r:embed="rId3"/>
          <a:stretch>
            <a:fillRect/>
          </a:stretch>
        </p:blipFill>
        <p:spPr>
          <a:xfrm>
            <a:off x="2038793" y="1536355"/>
            <a:ext cx="4637436" cy="3222256"/>
          </a:xfrm>
          <a:prstGeom prst="rect">
            <a:avLst/>
          </a:prstGeom>
        </p:spPr>
      </p:pic>
    </p:spTree>
    <p:extLst>
      <p:ext uri="{BB962C8B-B14F-4D97-AF65-F5344CB8AC3E}">
        <p14:creationId xmlns:p14="http://schemas.microsoft.com/office/powerpoint/2010/main" val="39884436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Some  String  Methods</a:t>
            </a:r>
          </a:p>
        </p:txBody>
      </p:sp>
      <p:sp>
        <p:nvSpPr>
          <p:cNvPr id="6" name="Google Shape;1266;p31">
            <a:extLst>
              <a:ext uri="{FF2B5EF4-FFF2-40B4-BE49-F238E27FC236}">
                <a16:creationId xmlns:a16="http://schemas.microsoft.com/office/drawing/2014/main" id="{C9E35CAF-6718-8636-BDE1-F05AE46DD41F}"/>
              </a:ext>
            </a:extLst>
          </p:cNvPr>
          <p:cNvSpPr txBox="1">
            <a:spLocks/>
          </p:cNvSpPr>
          <p:nvPr/>
        </p:nvSpPr>
        <p:spPr>
          <a:xfrm>
            <a:off x="1096597" y="1244963"/>
            <a:ext cx="7878070" cy="340694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1800" b="1" dirty="0">
                <a:solidFill>
                  <a:schemeClr val="dk1"/>
                </a:solidFill>
                <a:latin typeface="Aref Ruqaa"/>
                <a:cs typeface="Aref Ruqaa"/>
              </a:rPr>
              <a:t>toLowerCase()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toUpperCase()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trim(): Returns the string without any leading and trailing whitespace.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compareTo()</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split()</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substring()</a:t>
            </a:r>
          </a:p>
        </p:txBody>
      </p:sp>
    </p:spTree>
    <p:extLst>
      <p:ext uri="{BB962C8B-B14F-4D97-AF65-F5344CB8AC3E}">
        <p14:creationId xmlns:p14="http://schemas.microsoft.com/office/powerpoint/2010/main" val="2342842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Boolean</a:t>
            </a:r>
          </a:p>
        </p:txBody>
      </p:sp>
      <p:pic>
        <p:nvPicPr>
          <p:cNvPr id="7" name="Picture 6">
            <a:extLst>
              <a:ext uri="{FF2B5EF4-FFF2-40B4-BE49-F238E27FC236}">
                <a16:creationId xmlns:a16="http://schemas.microsoft.com/office/drawing/2014/main" id="{699981DC-8B2E-C921-9607-38F295CD5AD5}"/>
              </a:ext>
            </a:extLst>
          </p:cNvPr>
          <p:cNvPicPr>
            <a:picLocks noChangeAspect="1"/>
          </p:cNvPicPr>
          <p:nvPr/>
        </p:nvPicPr>
        <p:blipFill>
          <a:blip r:embed="rId3"/>
          <a:stretch>
            <a:fillRect/>
          </a:stretch>
        </p:blipFill>
        <p:spPr>
          <a:xfrm>
            <a:off x="1871295" y="1781215"/>
            <a:ext cx="5729719" cy="1469984"/>
          </a:xfrm>
          <a:prstGeom prst="rect">
            <a:avLst/>
          </a:prstGeom>
        </p:spPr>
      </p:pic>
    </p:spTree>
    <p:extLst>
      <p:ext uri="{BB962C8B-B14F-4D97-AF65-F5344CB8AC3E}">
        <p14:creationId xmlns:p14="http://schemas.microsoft.com/office/powerpoint/2010/main" val="21614071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List</a:t>
            </a:r>
          </a:p>
        </p:txBody>
      </p:sp>
      <p:pic>
        <p:nvPicPr>
          <p:cNvPr id="3" name="Picture 2">
            <a:extLst>
              <a:ext uri="{FF2B5EF4-FFF2-40B4-BE49-F238E27FC236}">
                <a16:creationId xmlns:a16="http://schemas.microsoft.com/office/drawing/2014/main" id="{D6513D05-C1B4-C4C4-56EC-125E90741B05}"/>
              </a:ext>
            </a:extLst>
          </p:cNvPr>
          <p:cNvPicPr>
            <a:picLocks noChangeAspect="1"/>
          </p:cNvPicPr>
          <p:nvPr/>
        </p:nvPicPr>
        <p:blipFill>
          <a:blip r:embed="rId3"/>
          <a:stretch>
            <a:fillRect/>
          </a:stretch>
        </p:blipFill>
        <p:spPr>
          <a:xfrm>
            <a:off x="926823" y="1537480"/>
            <a:ext cx="7290353" cy="3017587"/>
          </a:xfrm>
          <a:prstGeom prst="rect">
            <a:avLst/>
          </a:prstGeom>
        </p:spPr>
      </p:pic>
    </p:spTree>
    <p:extLst>
      <p:ext uri="{BB962C8B-B14F-4D97-AF65-F5344CB8AC3E}">
        <p14:creationId xmlns:p14="http://schemas.microsoft.com/office/powerpoint/2010/main" val="14895054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Set</a:t>
            </a:r>
          </a:p>
        </p:txBody>
      </p:sp>
      <p:pic>
        <p:nvPicPr>
          <p:cNvPr id="4" name="Picture 3">
            <a:extLst>
              <a:ext uri="{FF2B5EF4-FFF2-40B4-BE49-F238E27FC236}">
                <a16:creationId xmlns:a16="http://schemas.microsoft.com/office/drawing/2014/main" id="{6F197674-FA9D-D4BE-DA34-2EF62FF095B1}"/>
              </a:ext>
            </a:extLst>
          </p:cNvPr>
          <p:cNvPicPr>
            <a:picLocks noChangeAspect="1"/>
          </p:cNvPicPr>
          <p:nvPr/>
        </p:nvPicPr>
        <p:blipFill>
          <a:blip r:embed="rId3"/>
          <a:stretch>
            <a:fillRect/>
          </a:stretch>
        </p:blipFill>
        <p:spPr>
          <a:xfrm>
            <a:off x="291139" y="2206649"/>
            <a:ext cx="8750630" cy="1566194"/>
          </a:xfrm>
          <a:prstGeom prst="rect">
            <a:avLst/>
          </a:prstGeom>
        </p:spPr>
      </p:pic>
    </p:spTree>
    <p:extLst>
      <p:ext uri="{BB962C8B-B14F-4D97-AF65-F5344CB8AC3E}">
        <p14:creationId xmlns:p14="http://schemas.microsoft.com/office/powerpoint/2010/main" val="3769879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Map</a:t>
            </a:r>
          </a:p>
        </p:txBody>
      </p:sp>
      <p:pic>
        <p:nvPicPr>
          <p:cNvPr id="3" name="Picture 2">
            <a:extLst>
              <a:ext uri="{FF2B5EF4-FFF2-40B4-BE49-F238E27FC236}">
                <a16:creationId xmlns:a16="http://schemas.microsoft.com/office/drawing/2014/main" id="{46E9C8B3-5F50-FA76-2742-11005A266A72}"/>
              </a:ext>
            </a:extLst>
          </p:cNvPr>
          <p:cNvPicPr>
            <a:picLocks noChangeAspect="1"/>
          </p:cNvPicPr>
          <p:nvPr/>
        </p:nvPicPr>
        <p:blipFill>
          <a:blip r:embed="rId3"/>
          <a:stretch>
            <a:fillRect/>
          </a:stretch>
        </p:blipFill>
        <p:spPr>
          <a:xfrm>
            <a:off x="1111129" y="1435102"/>
            <a:ext cx="6263053" cy="3136898"/>
          </a:xfrm>
          <a:prstGeom prst="rect">
            <a:avLst/>
          </a:prstGeom>
        </p:spPr>
      </p:pic>
    </p:spTree>
    <p:extLst>
      <p:ext uri="{BB962C8B-B14F-4D97-AF65-F5344CB8AC3E}">
        <p14:creationId xmlns:p14="http://schemas.microsoft.com/office/powerpoint/2010/main" val="25286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var &amp;  dynamic</a:t>
            </a:r>
          </a:p>
        </p:txBody>
      </p:sp>
      <p:sp>
        <p:nvSpPr>
          <p:cNvPr id="2" name="TextBox 1">
            <a:extLst>
              <a:ext uri="{FF2B5EF4-FFF2-40B4-BE49-F238E27FC236}">
                <a16:creationId xmlns:a16="http://schemas.microsoft.com/office/drawing/2014/main" id="{D57622F3-7FE5-8B95-D3D8-38F394F9F5E4}"/>
              </a:ext>
            </a:extLst>
          </p:cNvPr>
          <p:cNvSpPr txBox="1"/>
          <p:nvPr/>
        </p:nvSpPr>
        <p:spPr>
          <a:xfrm>
            <a:off x="403912" y="1000453"/>
            <a:ext cx="8240014" cy="1138773"/>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a:rPr>
              <a:t>var</a:t>
            </a:r>
          </a:p>
          <a:p>
            <a:r>
              <a:rPr lang="en-US" sz="2000" dirty="0">
                <a:solidFill>
                  <a:schemeClr val="dk1"/>
                </a:solidFill>
                <a:latin typeface="Fira Sans" panose="020B0503050000020004" pitchFamily="34" charset="0"/>
                <a:cs typeface="Aref Ruqaa"/>
              </a:rPr>
              <a:t>Type inference: automatically determining the type of a variable based on the value assigned to it.</a:t>
            </a:r>
          </a:p>
        </p:txBody>
      </p:sp>
      <p:sp>
        <p:nvSpPr>
          <p:cNvPr id="6" name="TextBox 5">
            <a:extLst>
              <a:ext uri="{FF2B5EF4-FFF2-40B4-BE49-F238E27FC236}">
                <a16:creationId xmlns:a16="http://schemas.microsoft.com/office/drawing/2014/main" id="{4B8D194C-90D1-FB42-638A-4476CED7E7A6}"/>
              </a:ext>
            </a:extLst>
          </p:cNvPr>
          <p:cNvSpPr txBox="1"/>
          <p:nvPr/>
        </p:nvSpPr>
        <p:spPr>
          <a:xfrm>
            <a:off x="403912" y="2489555"/>
            <a:ext cx="7948385" cy="1138773"/>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a:rPr>
              <a:t>dynamic</a:t>
            </a:r>
          </a:p>
          <a:p>
            <a:r>
              <a:rPr lang="en-US" sz="2000" dirty="0">
                <a:solidFill>
                  <a:schemeClr val="dk1"/>
                </a:solidFill>
                <a:latin typeface="Fira Sans" panose="020B0503050000020004" pitchFamily="34" charset="0"/>
                <a:cs typeface="Aref Ruqaa"/>
              </a:rPr>
              <a:t>Dynamic typing : allowing a variable to hold any type of value at run time</a:t>
            </a:r>
          </a:p>
        </p:txBody>
      </p:sp>
      <p:sp>
        <p:nvSpPr>
          <p:cNvPr id="7" name="TextBox 6">
            <a:extLst>
              <a:ext uri="{FF2B5EF4-FFF2-40B4-BE49-F238E27FC236}">
                <a16:creationId xmlns:a16="http://schemas.microsoft.com/office/drawing/2014/main" id="{17A4AD7C-4E73-B029-DB89-2FDDBFBF6193}"/>
              </a:ext>
            </a:extLst>
          </p:cNvPr>
          <p:cNvSpPr txBox="1"/>
          <p:nvPr/>
        </p:nvSpPr>
        <p:spPr>
          <a:xfrm>
            <a:off x="1086756" y="3755129"/>
            <a:ext cx="7948385" cy="523220"/>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a:rPr>
              <a:t>Be careful when </a:t>
            </a:r>
            <a:r>
              <a:rPr lang="en-US" sz="2800" b="1">
                <a:solidFill>
                  <a:schemeClr val="dk1"/>
                </a:solidFill>
                <a:latin typeface="Fira Sans" panose="020B0503050000020004" pitchFamily="34" charset="0"/>
                <a:cs typeface="Aref Ruqaa"/>
              </a:rPr>
              <a:t>use dynamic</a:t>
            </a:r>
            <a:endParaRPr lang="en-US" sz="2800" b="1" dirty="0">
              <a:solidFill>
                <a:schemeClr val="dk1"/>
              </a:solidFill>
              <a:latin typeface="Fira Sans" panose="020B0503050000020004" pitchFamily="34" charset="0"/>
              <a:cs typeface="Aref Ruqaa"/>
            </a:endParaRPr>
          </a:p>
        </p:txBody>
      </p:sp>
    </p:spTree>
    <p:extLst>
      <p:ext uri="{BB962C8B-B14F-4D97-AF65-F5344CB8AC3E}">
        <p14:creationId xmlns:p14="http://schemas.microsoft.com/office/powerpoint/2010/main" val="2844305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3" name="TextBox 2">
            <a:extLst>
              <a:ext uri="{FF2B5EF4-FFF2-40B4-BE49-F238E27FC236}">
                <a16:creationId xmlns:a16="http://schemas.microsoft.com/office/drawing/2014/main" id="{51D03962-112E-36BA-11C2-8BE7F8FD9312}"/>
              </a:ext>
            </a:extLst>
          </p:cNvPr>
          <p:cNvSpPr txBox="1"/>
          <p:nvPr/>
        </p:nvSpPr>
        <p:spPr>
          <a:xfrm>
            <a:off x="423296" y="1589314"/>
            <a:ext cx="3933371" cy="1692771"/>
          </a:xfrm>
          <a:prstGeom prst="rect">
            <a:avLst/>
          </a:prstGeom>
          <a:noFill/>
        </p:spPr>
        <p:txBody>
          <a:bodyPr wrap="square" rtlCol="0">
            <a:spAutoFit/>
          </a:bodyPr>
          <a:lstStyle/>
          <a:p>
            <a:r>
              <a:rPr lang="en-US" sz="2800" b="0" dirty="0">
                <a:solidFill>
                  <a:srgbClr val="ABB2BF"/>
                </a:solidFill>
                <a:effectLst/>
                <a:latin typeface="Consolas" panose="020B0609020204030204" pitchFamily="49" charset="0"/>
              </a:rPr>
              <a:t> </a:t>
            </a:r>
            <a:r>
              <a:rPr lang="en-US" sz="2800" b="0" dirty="0">
                <a:solidFill>
                  <a:srgbClr val="C678DD"/>
                </a:solidFill>
                <a:effectLst/>
                <a:latin typeface="Consolas" panose="020B0609020204030204" pitchFamily="49" charset="0"/>
              </a:rPr>
              <a:t>var</a:t>
            </a:r>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98C379"/>
                </a:solidFill>
                <a:effectLst/>
                <a:latin typeface="Consolas" panose="020B0609020204030204" pitchFamily="49" charset="0"/>
              </a:rPr>
              <a:t>"amira"</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D19A66"/>
                </a:solidFill>
                <a:effectLst/>
                <a:latin typeface="Consolas" panose="020B0609020204030204" pitchFamily="49" charset="0"/>
              </a:rPr>
              <a:t>10</a:t>
            </a:r>
            <a:r>
              <a:rPr lang="en-US" sz="2800" b="0" dirty="0">
                <a:solidFill>
                  <a:srgbClr val="ABB2BF"/>
                </a:solidFill>
                <a:effectLst/>
                <a:latin typeface="Consolas" panose="020B0609020204030204" pitchFamily="49" charset="0"/>
              </a:rPr>
              <a:t>;</a:t>
            </a:r>
          </a:p>
          <a:p>
            <a:endParaRPr lang="en-AS" sz="2000" dirty="0">
              <a:latin typeface="Fira Sans" panose="020B0503050000020004" pitchFamily="34" charset="0"/>
            </a:endParaRPr>
          </a:p>
        </p:txBody>
      </p:sp>
      <p:sp>
        <p:nvSpPr>
          <p:cNvPr id="4" name="Google Shape;1266;p31">
            <a:extLst>
              <a:ext uri="{FF2B5EF4-FFF2-40B4-BE49-F238E27FC236}">
                <a16:creationId xmlns:a16="http://schemas.microsoft.com/office/drawing/2014/main" id="{9443E5D2-EF1B-5F32-3FAC-171D67719074}"/>
              </a:ext>
            </a:extLst>
          </p:cNvPr>
          <p:cNvSpPr txBox="1">
            <a:spLocks/>
          </p:cNvSpPr>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Compile time error?</a:t>
            </a:r>
          </a:p>
        </p:txBody>
      </p:sp>
      <p:sp>
        <p:nvSpPr>
          <p:cNvPr id="9" name="TextBox 8">
            <a:extLst>
              <a:ext uri="{FF2B5EF4-FFF2-40B4-BE49-F238E27FC236}">
                <a16:creationId xmlns:a16="http://schemas.microsoft.com/office/drawing/2014/main" id="{437B35C4-A247-9FBE-6EAD-38CFDA476F03}"/>
              </a:ext>
            </a:extLst>
          </p:cNvPr>
          <p:cNvSpPr txBox="1"/>
          <p:nvPr/>
        </p:nvSpPr>
        <p:spPr>
          <a:xfrm>
            <a:off x="595087" y="3224028"/>
            <a:ext cx="3686629" cy="523220"/>
          </a:xfrm>
          <a:prstGeom prst="rect">
            <a:avLst/>
          </a:prstGeom>
          <a:noFill/>
        </p:spPr>
        <p:txBody>
          <a:bodyPr wrap="square">
            <a:spAutoFit/>
          </a:bodyPr>
          <a:lstStyle/>
          <a:p>
            <a:r>
              <a:rPr lang="en-US" sz="2800" dirty="0">
                <a:solidFill>
                  <a:schemeClr val="dk1"/>
                </a:solidFill>
                <a:latin typeface="Fira Sans" panose="020B0503050000020004" pitchFamily="34" charset="0"/>
                <a:cs typeface="Aref Ruqaa"/>
              </a:rPr>
              <a:t>Not ERROR</a:t>
            </a:r>
          </a:p>
        </p:txBody>
      </p:sp>
      <p:sp>
        <p:nvSpPr>
          <p:cNvPr id="10" name="TextBox 9">
            <a:extLst>
              <a:ext uri="{FF2B5EF4-FFF2-40B4-BE49-F238E27FC236}">
                <a16:creationId xmlns:a16="http://schemas.microsoft.com/office/drawing/2014/main" id="{32BA4293-6227-9B4E-AE4C-3CF649ECDB1C}"/>
              </a:ext>
            </a:extLst>
          </p:cNvPr>
          <p:cNvSpPr txBox="1"/>
          <p:nvPr/>
        </p:nvSpPr>
        <p:spPr>
          <a:xfrm>
            <a:off x="5107214" y="1627326"/>
            <a:ext cx="3318329" cy="707886"/>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000" b="0" dirty="0">
                <a:solidFill>
                  <a:srgbClr val="C678DD"/>
                </a:solidFill>
                <a:effectLst/>
                <a:latin typeface="Fira Sans" panose="020B0503050000020004" pitchFamily="34" charset="0"/>
              </a:rPr>
              <a:t>var</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98C379"/>
                </a:solidFill>
                <a:effectLst/>
                <a:latin typeface="Fira Sans" panose="020B0503050000020004" pitchFamily="34" charset="0"/>
              </a:rPr>
              <a:t>"</a:t>
            </a:r>
            <a:r>
              <a:rPr lang="en-US" sz="2000" b="0" dirty="0" err="1">
                <a:solidFill>
                  <a:srgbClr val="98C379"/>
                </a:solidFill>
                <a:effectLst/>
                <a:latin typeface="Fira Sans" panose="020B0503050000020004" pitchFamily="34" charset="0"/>
              </a:rPr>
              <a:t>Menna</a:t>
            </a:r>
            <a:r>
              <a:rPr lang="en-US" sz="2000" b="0" dirty="0">
                <a:solidFill>
                  <a:srgbClr val="98C379"/>
                </a:solidFill>
                <a:effectLst/>
                <a:latin typeface="Fira Sans" panose="020B0503050000020004" pitchFamily="34" charset="0"/>
              </a:rPr>
              <a:t>"</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20</a:t>
            </a:r>
            <a:r>
              <a:rPr lang="en-US" sz="2000" b="0" dirty="0">
                <a:solidFill>
                  <a:srgbClr val="ABB2BF"/>
                </a:solidFill>
                <a:effectLst/>
                <a:latin typeface="Fira Sans" panose="020B0503050000020004" pitchFamily="34" charset="0"/>
              </a:rPr>
              <a:t>;</a:t>
            </a:r>
          </a:p>
        </p:txBody>
      </p:sp>
      <p:sp>
        <p:nvSpPr>
          <p:cNvPr id="11" name="TextBox 10">
            <a:extLst>
              <a:ext uri="{FF2B5EF4-FFF2-40B4-BE49-F238E27FC236}">
                <a16:creationId xmlns:a16="http://schemas.microsoft.com/office/drawing/2014/main" id="{8B8DC971-CE27-985C-94DB-384369974813}"/>
              </a:ext>
            </a:extLst>
          </p:cNvPr>
          <p:cNvSpPr txBox="1"/>
          <p:nvPr/>
        </p:nvSpPr>
        <p:spPr>
          <a:xfrm>
            <a:off x="5184351" y="2546679"/>
            <a:ext cx="3318329" cy="523220"/>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800" dirty="0">
                <a:solidFill>
                  <a:schemeClr val="dk1"/>
                </a:solidFill>
                <a:latin typeface="Fira Sans" panose="020B0503050000020004" pitchFamily="34" charset="0"/>
                <a:cs typeface="Aref Ruqaa"/>
              </a:rPr>
              <a:t>ERROR!!  Why? </a:t>
            </a:r>
          </a:p>
        </p:txBody>
      </p:sp>
    </p:spTree>
    <p:extLst>
      <p:ext uri="{BB962C8B-B14F-4D97-AF65-F5344CB8AC3E}">
        <p14:creationId xmlns:p14="http://schemas.microsoft.com/office/powerpoint/2010/main" val="1337818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Fira Sans" panose="020B0503050000020004" pitchFamily="34" charset="0"/>
              </a:rPr>
              <a:t>Rules </a:t>
            </a:r>
            <a:endParaRPr dirty="0">
              <a:latin typeface="Fira Sans" panose="020B0503050000020004" pitchFamily="34" charset="0"/>
            </a:endParaRPr>
          </a:p>
        </p:txBody>
      </p:sp>
      <p:sp>
        <p:nvSpPr>
          <p:cNvPr id="15" name="Subtitle 14">
            <a:extLst>
              <a:ext uri="{FF2B5EF4-FFF2-40B4-BE49-F238E27FC236}">
                <a16:creationId xmlns:a16="http://schemas.microsoft.com/office/drawing/2014/main" id="{B9B7CE7A-F646-A84F-2904-771B88F44FB9}"/>
              </a:ext>
            </a:extLst>
          </p:cNvPr>
          <p:cNvSpPr>
            <a:spLocks noGrp="1"/>
          </p:cNvSpPr>
          <p:nvPr>
            <p:ph type="subTitle" idx="9"/>
          </p:nvPr>
        </p:nvSpPr>
        <p:spPr>
          <a:xfrm>
            <a:off x="1299883" y="823683"/>
            <a:ext cx="6363660" cy="1041563"/>
          </a:xfrm>
        </p:spPr>
        <p:txBody>
          <a:bodyPr/>
          <a:lstStyle/>
          <a:p>
            <a:r>
              <a:rPr lang="en-US" sz="2000" b="0" dirty="0"/>
              <a:t>We deal with Mohsen</a:t>
            </a:r>
          </a:p>
          <a:p>
            <a:r>
              <a:rPr lang="en-US" sz="2000" b="0" dirty="0"/>
              <a:t>Good things give you Mohsens   </a:t>
            </a:r>
            <a:endParaRPr lang="en-AS" sz="2000" b="0" dirty="0"/>
          </a:p>
        </p:txBody>
      </p:sp>
      <p:sp>
        <p:nvSpPr>
          <p:cNvPr id="20" name="Subtitle 14">
            <a:extLst>
              <a:ext uri="{FF2B5EF4-FFF2-40B4-BE49-F238E27FC236}">
                <a16:creationId xmlns:a16="http://schemas.microsoft.com/office/drawing/2014/main" id="{18DE2209-CBCD-35FC-4D1C-6D5D1F8E00E8}"/>
              </a:ext>
            </a:extLst>
          </p:cNvPr>
          <p:cNvSpPr txBox="1">
            <a:spLocks/>
          </p:cNvSpPr>
          <p:nvPr/>
        </p:nvSpPr>
        <p:spPr>
          <a:xfrm>
            <a:off x="1866899" y="1865246"/>
            <a:ext cx="5040085" cy="1181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en-US" sz="2000" b="0" dirty="0"/>
              <a:t>Participate in session</a:t>
            </a:r>
          </a:p>
          <a:p>
            <a:pPr marL="482600" indent="-342900">
              <a:buFont typeface="Arial" panose="020B0604020202020204" pitchFamily="34" charset="0"/>
              <a:buChar char="•"/>
            </a:pPr>
            <a:r>
              <a:rPr lang="en-US" sz="2000" b="0" dirty="0"/>
              <a:t>Submit task</a:t>
            </a:r>
          </a:p>
          <a:p>
            <a:pPr marL="482600" indent="-342900">
              <a:buFont typeface="Arial" panose="020B0604020202020204" pitchFamily="34" charset="0"/>
              <a:buChar char="•"/>
            </a:pPr>
            <a:endParaRPr lang="en-AS" b="0" dirty="0"/>
          </a:p>
        </p:txBody>
      </p:sp>
      <p:sp>
        <p:nvSpPr>
          <p:cNvPr id="21" name="TextBox 20">
            <a:extLst>
              <a:ext uri="{FF2B5EF4-FFF2-40B4-BE49-F238E27FC236}">
                <a16:creationId xmlns:a16="http://schemas.microsoft.com/office/drawing/2014/main" id="{8660B6F8-32E8-202B-D576-BB9C23221C57}"/>
              </a:ext>
            </a:extLst>
          </p:cNvPr>
          <p:cNvSpPr txBox="1"/>
          <p:nvPr/>
        </p:nvSpPr>
        <p:spPr>
          <a:xfrm>
            <a:off x="1237070" y="2839037"/>
            <a:ext cx="5980159" cy="1015663"/>
          </a:xfrm>
          <a:prstGeom prst="rect">
            <a:avLst/>
          </a:prstGeom>
          <a:noFill/>
        </p:spPr>
        <p:txBody>
          <a:bodyPr wrap="square" rtlCol="0">
            <a:spAutoFit/>
          </a:bodyPr>
          <a:lstStyle/>
          <a:p>
            <a:r>
              <a:rPr lang="en-US" sz="2000" dirty="0">
                <a:solidFill>
                  <a:schemeClr val="dk1"/>
                </a:solidFill>
                <a:latin typeface="Fira Sans" panose="020B0503050000020004" pitchFamily="34" charset="0"/>
                <a:cs typeface="Aref Ruqaa"/>
                <a:sym typeface="Aref Ruqaa"/>
              </a:rPr>
              <a:t>Absence of two meetings without a real excuse</a:t>
            </a:r>
          </a:p>
          <a:p>
            <a:r>
              <a:rPr lang="en-US" sz="2000" dirty="0">
                <a:solidFill>
                  <a:schemeClr val="dk1"/>
                </a:solidFill>
                <a:latin typeface="Fira Sans" panose="020B0503050000020004" pitchFamily="34" charset="0"/>
                <a:cs typeface="Aref Ruqaa"/>
                <a:sym typeface="Aref Ruqaa"/>
              </a:rPr>
              <a:t> (</a:t>
            </a:r>
            <a:r>
              <a:rPr lang="en-US" sz="2000" dirty="0">
                <a:solidFill>
                  <a:srgbClr val="C00000"/>
                </a:solidFill>
                <a:latin typeface="Fira Sans" panose="020B0503050000020004" pitchFamily="34" charset="0"/>
                <a:cs typeface="Aref Ruqaa"/>
                <a:sym typeface="Aref Ruqaa"/>
              </a:rPr>
              <a:t>alert + affect on your Mohsens</a:t>
            </a:r>
            <a:r>
              <a:rPr lang="en-US" sz="2000" dirty="0">
                <a:solidFill>
                  <a:schemeClr val="dk1"/>
                </a:solidFill>
                <a:latin typeface="Fira Sans" panose="020B0503050000020004" pitchFamily="34" charset="0"/>
                <a:cs typeface="Aref Ruqaa"/>
                <a:sym typeface="Aref Ruqaa"/>
              </a:rPr>
              <a:t>)</a:t>
            </a:r>
          </a:p>
          <a:p>
            <a:endParaRPr lang="en-AS" sz="2000" dirty="0">
              <a:solidFill>
                <a:schemeClr val="dk1"/>
              </a:solidFill>
              <a:latin typeface="Fira Sans" panose="020B0503050000020004" pitchFamily="34" charset="0"/>
              <a:cs typeface="Aref Ruqaa"/>
              <a:sym typeface="Aref Ruqaa"/>
            </a:endParaRPr>
          </a:p>
        </p:txBody>
      </p:sp>
    </p:spTree>
    <p:extLst>
      <p:ext uri="{BB962C8B-B14F-4D97-AF65-F5344CB8AC3E}">
        <p14:creationId xmlns:p14="http://schemas.microsoft.com/office/powerpoint/2010/main" val="316023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194976"/>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const  &amp;  final</a:t>
            </a:r>
          </a:p>
        </p:txBody>
      </p:sp>
      <p:sp>
        <p:nvSpPr>
          <p:cNvPr id="2" name="TextBox 1">
            <a:extLst>
              <a:ext uri="{FF2B5EF4-FFF2-40B4-BE49-F238E27FC236}">
                <a16:creationId xmlns:a16="http://schemas.microsoft.com/office/drawing/2014/main" id="{D57622F3-7FE5-8B95-D3D8-38F394F9F5E4}"/>
              </a:ext>
            </a:extLst>
          </p:cNvPr>
          <p:cNvSpPr txBox="1"/>
          <p:nvPr/>
        </p:nvSpPr>
        <p:spPr>
          <a:xfrm>
            <a:off x="611564" y="813649"/>
            <a:ext cx="7465635" cy="1384995"/>
          </a:xfrm>
          <a:prstGeom prst="rect">
            <a:avLst/>
          </a:prstGeom>
          <a:noFill/>
        </p:spPr>
        <p:txBody>
          <a:bodyPr wrap="square" rtlCol="0">
            <a:spAutoFit/>
          </a:bodyPr>
          <a:lstStyle/>
          <a:p>
            <a:r>
              <a:rPr lang="en-US" sz="2800" b="1" dirty="0">
                <a:solidFill>
                  <a:schemeClr val="dk1"/>
                </a:solidFill>
                <a:latin typeface="Aref Ruqaa"/>
                <a:cs typeface="Aref Ruqaa"/>
              </a:rPr>
              <a:t>       </a:t>
            </a:r>
            <a:r>
              <a:rPr lang="en-US" sz="2800" b="1" dirty="0">
                <a:solidFill>
                  <a:schemeClr val="dk1"/>
                </a:solidFill>
                <a:latin typeface="Fira Sans" panose="020B0503050000020004" pitchFamily="34" charset="0"/>
                <a:cs typeface="Aref Ruqaa"/>
              </a:rPr>
              <a:t>const</a:t>
            </a:r>
          </a:p>
          <a:p>
            <a:r>
              <a:rPr lang="en-US" sz="2800" dirty="0">
                <a:solidFill>
                  <a:schemeClr val="dk1"/>
                </a:solidFill>
                <a:latin typeface="Fira Sans" panose="020B0503050000020004" pitchFamily="34" charset="0"/>
                <a:cs typeface="Aref Ruqaa"/>
              </a:rPr>
              <a:t>      Value fixed in compile time</a:t>
            </a:r>
          </a:p>
          <a:p>
            <a:r>
              <a:rPr lang="en-US" sz="2800" dirty="0">
                <a:solidFill>
                  <a:schemeClr val="dk1"/>
                </a:solidFill>
                <a:latin typeface="Fira Sans" panose="020B0503050000020004" pitchFamily="34" charset="0"/>
                <a:cs typeface="Aref Ruqaa"/>
              </a:rPr>
              <a:t>       (must know this value once declare it)</a:t>
            </a:r>
          </a:p>
        </p:txBody>
      </p:sp>
      <p:sp>
        <p:nvSpPr>
          <p:cNvPr id="3" name="TextBox 2">
            <a:extLst>
              <a:ext uri="{FF2B5EF4-FFF2-40B4-BE49-F238E27FC236}">
                <a16:creationId xmlns:a16="http://schemas.microsoft.com/office/drawing/2014/main" id="{F707A877-5C31-8A8A-AC72-69B874E1DD89}"/>
              </a:ext>
            </a:extLst>
          </p:cNvPr>
          <p:cNvSpPr txBox="1"/>
          <p:nvPr/>
        </p:nvSpPr>
        <p:spPr>
          <a:xfrm>
            <a:off x="611563" y="2502647"/>
            <a:ext cx="7465635" cy="1384995"/>
          </a:xfrm>
          <a:prstGeom prst="rect">
            <a:avLst/>
          </a:prstGeom>
          <a:noFill/>
        </p:spPr>
        <p:txBody>
          <a:bodyPr wrap="square" rtlCol="0">
            <a:spAutoFit/>
          </a:bodyPr>
          <a:lstStyle/>
          <a:p>
            <a:r>
              <a:rPr lang="en-US" sz="2800" b="1" dirty="0">
                <a:solidFill>
                  <a:schemeClr val="dk1"/>
                </a:solidFill>
                <a:latin typeface="Aref Ruqaa"/>
                <a:cs typeface="Aref Ruqaa"/>
              </a:rPr>
              <a:t>       </a:t>
            </a:r>
            <a:r>
              <a:rPr lang="en-US" sz="2800" b="1" dirty="0">
                <a:solidFill>
                  <a:schemeClr val="dk1"/>
                </a:solidFill>
                <a:latin typeface="Fira Sans" panose="020B0503050000020004" pitchFamily="34" charset="0"/>
                <a:cs typeface="Aref Ruqaa"/>
              </a:rPr>
              <a:t>final</a:t>
            </a:r>
          </a:p>
          <a:p>
            <a:r>
              <a:rPr lang="en-US" sz="2800" dirty="0">
                <a:solidFill>
                  <a:schemeClr val="dk1"/>
                </a:solidFill>
                <a:latin typeface="Fira Sans" panose="020B0503050000020004" pitchFamily="34" charset="0"/>
                <a:cs typeface="Aref Ruqaa"/>
              </a:rPr>
              <a:t>      Value fixed in runtime time</a:t>
            </a:r>
          </a:p>
          <a:p>
            <a:r>
              <a:rPr lang="en-US" sz="2800" dirty="0">
                <a:solidFill>
                  <a:schemeClr val="dk1"/>
                </a:solidFill>
                <a:latin typeface="Fira Sans" panose="020B0503050000020004" pitchFamily="34" charset="0"/>
                <a:cs typeface="Aref Ruqaa"/>
              </a:rPr>
              <a:t>       (can give the value after declare it)</a:t>
            </a:r>
          </a:p>
        </p:txBody>
      </p:sp>
      <p:pic>
        <p:nvPicPr>
          <p:cNvPr id="8" name="Picture 7">
            <a:extLst>
              <a:ext uri="{FF2B5EF4-FFF2-40B4-BE49-F238E27FC236}">
                <a16:creationId xmlns:a16="http://schemas.microsoft.com/office/drawing/2014/main" id="{A10B7C6B-6E9E-B828-4EE4-C98C97F05D04}"/>
              </a:ext>
            </a:extLst>
          </p:cNvPr>
          <p:cNvPicPr>
            <a:picLocks noChangeAspect="1"/>
          </p:cNvPicPr>
          <p:nvPr/>
        </p:nvPicPr>
        <p:blipFill>
          <a:blip r:embed="rId3"/>
          <a:stretch>
            <a:fillRect/>
          </a:stretch>
        </p:blipFill>
        <p:spPr>
          <a:xfrm>
            <a:off x="1794277" y="1096660"/>
            <a:ext cx="5716142" cy="2811973"/>
          </a:xfrm>
          <a:prstGeom prst="rect">
            <a:avLst/>
          </a:prstGeom>
        </p:spPr>
      </p:pic>
    </p:spTree>
    <p:extLst>
      <p:ext uri="{BB962C8B-B14F-4D97-AF65-F5344CB8AC3E}">
        <p14:creationId xmlns:p14="http://schemas.microsoft.com/office/powerpoint/2010/main" val="1878749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Null Safety</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Tree>
    <p:extLst>
      <p:ext uri="{BB962C8B-B14F-4D97-AF65-F5344CB8AC3E}">
        <p14:creationId xmlns:p14="http://schemas.microsoft.com/office/powerpoint/2010/main" val="136811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Meaning of  null</a:t>
            </a:r>
          </a:p>
        </p:txBody>
      </p:sp>
      <p:sp>
        <p:nvSpPr>
          <p:cNvPr id="2" name="TextBox 1">
            <a:extLst>
              <a:ext uri="{FF2B5EF4-FFF2-40B4-BE49-F238E27FC236}">
                <a16:creationId xmlns:a16="http://schemas.microsoft.com/office/drawing/2014/main" id="{D57622F3-7FE5-8B95-D3D8-38F394F9F5E4}"/>
              </a:ext>
            </a:extLst>
          </p:cNvPr>
          <p:cNvSpPr txBox="1"/>
          <p:nvPr/>
        </p:nvSpPr>
        <p:spPr>
          <a:xfrm>
            <a:off x="1342640" y="2035271"/>
            <a:ext cx="6819226" cy="1384995"/>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a:rPr>
              <a:t>a variable does not currently hold any meaningful value or does not refer to any object.</a:t>
            </a:r>
          </a:p>
        </p:txBody>
      </p:sp>
    </p:spTree>
    <p:extLst>
      <p:ext uri="{BB962C8B-B14F-4D97-AF65-F5344CB8AC3E}">
        <p14:creationId xmlns:p14="http://schemas.microsoft.com/office/powerpoint/2010/main" val="4092068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509754" y="467529"/>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Null Safety</a:t>
            </a:r>
          </a:p>
        </p:txBody>
      </p:sp>
      <p:sp>
        <p:nvSpPr>
          <p:cNvPr id="2" name="TextBox 1">
            <a:extLst>
              <a:ext uri="{FF2B5EF4-FFF2-40B4-BE49-F238E27FC236}">
                <a16:creationId xmlns:a16="http://schemas.microsoft.com/office/drawing/2014/main" id="{D57622F3-7FE5-8B95-D3D8-38F394F9F5E4}"/>
              </a:ext>
            </a:extLst>
          </p:cNvPr>
          <p:cNvSpPr txBox="1"/>
          <p:nvPr/>
        </p:nvSpPr>
        <p:spPr>
          <a:xfrm>
            <a:off x="1216529" y="1663809"/>
            <a:ext cx="7106724" cy="1815882"/>
          </a:xfrm>
          <a:prstGeom prst="rect">
            <a:avLst/>
          </a:prstGeom>
          <a:noFill/>
        </p:spPr>
        <p:txBody>
          <a:bodyPr wrap="square" rtlCol="0">
            <a:spAutoFit/>
          </a:bodyPr>
          <a:lstStyle/>
          <a:p>
            <a:r>
              <a:rPr lang="en-US" sz="2800" dirty="0">
                <a:solidFill>
                  <a:schemeClr val="dk1"/>
                </a:solidFill>
                <a:latin typeface="Fira Sans" panose="020B0503050000020004" pitchFamily="34" charset="0"/>
                <a:cs typeface="Aref Ruqaa"/>
              </a:rPr>
              <a:t>prevent null reference errors and makes code more reliable by ensuring that variables are non-nullable unless explicitly marked as nullable.</a:t>
            </a:r>
          </a:p>
        </p:txBody>
      </p:sp>
    </p:spTree>
    <p:extLst>
      <p:ext uri="{BB962C8B-B14F-4D97-AF65-F5344CB8AC3E}">
        <p14:creationId xmlns:p14="http://schemas.microsoft.com/office/powerpoint/2010/main" val="558115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4" name="Picture 3">
            <a:extLst>
              <a:ext uri="{FF2B5EF4-FFF2-40B4-BE49-F238E27FC236}">
                <a16:creationId xmlns:a16="http://schemas.microsoft.com/office/drawing/2014/main" id="{8C8142EF-1033-7B96-3D5B-90393FC5FDCE}"/>
              </a:ext>
            </a:extLst>
          </p:cNvPr>
          <p:cNvPicPr>
            <a:picLocks noChangeAspect="1"/>
          </p:cNvPicPr>
          <p:nvPr/>
        </p:nvPicPr>
        <p:blipFill>
          <a:blip r:embed="rId3"/>
          <a:stretch>
            <a:fillRect/>
          </a:stretch>
        </p:blipFill>
        <p:spPr>
          <a:xfrm>
            <a:off x="1843203" y="1270873"/>
            <a:ext cx="5802237" cy="1300877"/>
          </a:xfrm>
          <a:prstGeom prst="rect">
            <a:avLst/>
          </a:prstGeom>
        </p:spPr>
      </p:pic>
      <p:sp>
        <p:nvSpPr>
          <p:cNvPr id="7" name="TextBox 6">
            <a:extLst>
              <a:ext uri="{FF2B5EF4-FFF2-40B4-BE49-F238E27FC236}">
                <a16:creationId xmlns:a16="http://schemas.microsoft.com/office/drawing/2014/main" id="{92B0433A-0062-3A53-9BC7-4257F6767A1D}"/>
              </a:ext>
            </a:extLst>
          </p:cNvPr>
          <p:cNvSpPr txBox="1"/>
          <p:nvPr/>
        </p:nvSpPr>
        <p:spPr>
          <a:xfrm>
            <a:off x="2644588" y="353351"/>
            <a:ext cx="4876800" cy="523220"/>
          </a:xfrm>
          <a:prstGeom prst="rect">
            <a:avLst/>
          </a:prstGeom>
          <a:noFill/>
        </p:spPr>
        <p:txBody>
          <a:bodyPr wrap="square">
            <a:spAutoFit/>
          </a:bodyPr>
          <a:lstStyle/>
          <a:p>
            <a:r>
              <a:rPr lang="en-US" sz="2800" b="1" dirty="0">
                <a:solidFill>
                  <a:schemeClr val="dk1"/>
                </a:solidFill>
                <a:latin typeface="Aref Ruqaa"/>
                <a:cs typeface="Aref Ruqaa"/>
              </a:rPr>
              <a:t>?  Nullable  Operator</a:t>
            </a:r>
            <a:endParaRPr lang="en-AS" sz="2800" b="1" dirty="0">
              <a:solidFill>
                <a:schemeClr val="dk1"/>
              </a:solidFill>
              <a:latin typeface="Aref Ruqaa"/>
              <a:cs typeface="Aref Ruqaa"/>
            </a:endParaRPr>
          </a:p>
        </p:txBody>
      </p:sp>
      <p:sp>
        <p:nvSpPr>
          <p:cNvPr id="8" name="TextBox 7">
            <a:extLst>
              <a:ext uri="{FF2B5EF4-FFF2-40B4-BE49-F238E27FC236}">
                <a16:creationId xmlns:a16="http://schemas.microsoft.com/office/drawing/2014/main" id="{5C6866DE-4257-70DE-9DE6-444369914B9E}"/>
              </a:ext>
            </a:extLst>
          </p:cNvPr>
          <p:cNvSpPr txBox="1"/>
          <p:nvPr/>
        </p:nvSpPr>
        <p:spPr>
          <a:xfrm>
            <a:off x="2275580" y="2704442"/>
            <a:ext cx="5478889" cy="523220"/>
          </a:xfrm>
          <a:prstGeom prst="rect">
            <a:avLst/>
          </a:prstGeom>
          <a:noFill/>
        </p:spPr>
        <p:txBody>
          <a:bodyPr wrap="square">
            <a:spAutoFit/>
          </a:bodyPr>
          <a:lstStyle/>
          <a:p>
            <a:r>
              <a:rPr lang="en-US" sz="2800" b="1" dirty="0">
                <a:solidFill>
                  <a:schemeClr val="dk1"/>
                </a:solidFill>
                <a:latin typeface="Aref Ruqaa"/>
                <a:cs typeface="Aref Ruqaa"/>
              </a:rPr>
              <a:t>?.   Conditional Property  access</a:t>
            </a:r>
            <a:endParaRPr lang="en-AS" sz="2800" b="1" dirty="0">
              <a:solidFill>
                <a:schemeClr val="dk1"/>
              </a:solidFill>
              <a:latin typeface="Aref Ruqaa"/>
              <a:cs typeface="Aref Ruqaa"/>
            </a:endParaRPr>
          </a:p>
        </p:txBody>
      </p:sp>
      <p:pic>
        <p:nvPicPr>
          <p:cNvPr id="9" name="Picture 8" descr="A black background with white text&#10;&#10;Description automatically generated">
            <a:extLst>
              <a:ext uri="{FF2B5EF4-FFF2-40B4-BE49-F238E27FC236}">
                <a16:creationId xmlns:a16="http://schemas.microsoft.com/office/drawing/2014/main" id="{D6B8C774-FE70-35F6-B520-0289CCF15037}"/>
              </a:ext>
            </a:extLst>
          </p:cNvPr>
          <p:cNvPicPr>
            <a:picLocks noChangeAspect="1"/>
          </p:cNvPicPr>
          <p:nvPr/>
        </p:nvPicPr>
        <p:blipFill>
          <a:blip r:embed="rId4"/>
          <a:stretch>
            <a:fillRect/>
          </a:stretch>
        </p:blipFill>
        <p:spPr>
          <a:xfrm>
            <a:off x="1766047" y="3358905"/>
            <a:ext cx="6311769" cy="1370108"/>
          </a:xfrm>
          <a:prstGeom prst="rect">
            <a:avLst/>
          </a:prstGeom>
        </p:spPr>
      </p:pic>
    </p:spTree>
    <p:extLst>
      <p:ext uri="{BB962C8B-B14F-4D97-AF65-F5344CB8AC3E}">
        <p14:creationId xmlns:p14="http://schemas.microsoft.com/office/powerpoint/2010/main" val="4924220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275579" y="249680"/>
            <a:ext cx="4399679" cy="1354217"/>
          </a:xfrm>
          <a:prstGeom prst="rect">
            <a:avLst/>
          </a:prstGeom>
          <a:noFill/>
        </p:spPr>
        <p:txBody>
          <a:bodyPr wrap="square">
            <a:spAutoFit/>
          </a:bodyPr>
          <a:lstStyle/>
          <a:p>
            <a:r>
              <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chemeClr val="dk1"/>
                </a:solidFill>
                <a:latin typeface="Aref Ruqaa"/>
                <a:cs typeface="Aref Ruqaa"/>
              </a:rPr>
              <a:t>??  null-aware operator</a:t>
            </a:r>
          </a:p>
          <a:p>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expression1 </a:t>
            </a:r>
            <a:r>
              <a:rPr lang="en-AS" sz="1800" kern="100" dirty="0">
                <a:solidFill>
                  <a:srgbClr val="00A67D"/>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a:t>
            </a:r>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 </a:t>
            </a:r>
            <a:r>
              <a:rPr lang="en-U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E</a:t>
            </a:r>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xpression2</a:t>
            </a:r>
            <a:endParaRPr lang="en-U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endParaRPr>
          </a:p>
          <a:p>
            <a:endParaRPr lang="en-US" sz="1800" kern="100" dirty="0">
              <a:solidFill>
                <a:srgbClr val="FFFFFF"/>
              </a:solidFill>
              <a:highlight>
                <a:srgbClr val="000000"/>
              </a:highlight>
              <a:latin typeface="Ubuntu Mono" panose="020B0509030602030204" pitchFamily="49" charset="0"/>
              <a:ea typeface="Calibri" panose="020F0502020204030204" pitchFamily="34" charset="0"/>
              <a:cs typeface="Arial" panose="020B0604020202020204" pitchFamily="34" charset="0"/>
            </a:endParaRPr>
          </a:p>
          <a:p>
            <a:r>
              <a:rPr lang="en-US" sz="1800" b="1" dirty="0">
                <a:solidFill>
                  <a:schemeClr val="dk1"/>
                </a:solidFill>
                <a:latin typeface="Aref Ruqaa"/>
                <a:cs typeface="Aref Ruqaa"/>
              </a:rPr>
              <a:t>If  expression1 is null , do expression 2</a:t>
            </a:r>
          </a:p>
        </p:txBody>
      </p:sp>
      <p:pic>
        <p:nvPicPr>
          <p:cNvPr id="2" name="Picture 1" descr="A computer screen shot of a code&#10;&#10;Description automatically generated">
            <a:extLst>
              <a:ext uri="{FF2B5EF4-FFF2-40B4-BE49-F238E27FC236}">
                <a16:creationId xmlns:a16="http://schemas.microsoft.com/office/drawing/2014/main" id="{F2FC9029-0584-2655-3172-14F901D5715B}"/>
              </a:ext>
            </a:extLst>
          </p:cNvPr>
          <p:cNvPicPr>
            <a:picLocks noChangeAspect="1"/>
          </p:cNvPicPr>
          <p:nvPr/>
        </p:nvPicPr>
        <p:blipFill>
          <a:blip r:embed="rId3"/>
          <a:stretch>
            <a:fillRect/>
          </a:stretch>
        </p:blipFill>
        <p:spPr>
          <a:xfrm>
            <a:off x="3978873" y="1912712"/>
            <a:ext cx="4829829" cy="2308399"/>
          </a:xfrm>
          <a:prstGeom prst="rect">
            <a:avLst/>
          </a:prstGeom>
        </p:spPr>
      </p:pic>
      <p:pic>
        <p:nvPicPr>
          <p:cNvPr id="5" name="Picture 4">
            <a:extLst>
              <a:ext uri="{FF2B5EF4-FFF2-40B4-BE49-F238E27FC236}">
                <a16:creationId xmlns:a16="http://schemas.microsoft.com/office/drawing/2014/main" id="{8EB36248-E8BE-917F-E37E-D67021CCC154}"/>
              </a:ext>
            </a:extLst>
          </p:cNvPr>
          <p:cNvPicPr>
            <a:picLocks noChangeAspect="1"/>
          </p:cNvPicPr>
          <p:nvPr/>
        </p:nvPicPr>
        <p:blipFill>
          <a:blip r:embed="rId4"/>
          <a:stretch>
            <a:fillRect/>
          </a:stretch>
        </p:blipFill>
        <p:spPr>
          <a:xfrm>
            <a:off x="724679" y="1760312"/>
            <a:ext cx="2610192" cy="2979310"/>
          </a:xfrm>
          <a:prstGeom prst="rect">
            <a:avLst/>
          </a:prstGeom>
        </p:spPr>
      </p:pic>
    </p:spTree>
    <p:extLst>
      <p:ext uri="{BB962C8B-B14F-4D97-AF65-F5344CB8AC3E}">
        <p14:creationId xmlns:p14="http://schemas.microsoft.com/office/powerpoint/2010/main" val="294939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1943886" y="464833"/>
            <a:ext cx="5505785" cy="523220"/>
          </a:xfrm>
          <a:prstGeom prst="rect">
            <a:avLst/>
          </a:prstGeom>
          <a:noFill/>
        </p:spPr>
        <p:txBody>
          <a:bodyPr wrap="square">
            <a:spAutoFit/>
          </a:bodyPr>
          <a:lstStyle/>
          <a:p>
            <a:r>
              <a:rPr lang="en-US" sz="2800" b="1" dirty="0">
                <a:solidFill>
                  <a:schemeClr val="dk1"/>
                </a:solidFill>
                <a:latin typeface="Aref Ruqaa"/>
                <a:cs typeface="Aref Ruqaa"/>
              </a:rPr>
              <a:t> !    Assertion  Operator</a:t>
            </a:r>
          </a:p>
        </p:txBody>
      </p:sp>
      <p:sp>
        <p:nvSpPr>
          <p:cNvPr id="4" name="TextBox 3">
            <a:extLst>
              <a:ext uri="{FF2B5EF4-FFF2-40B4-BE49-F238E27FC236}">
                <a16:creationId xmlns:a16="http://schemas.microsoft.com/office/drawing/2014/main" id="{72063906-2D35-041B-4EB9-39A34F48C671}"/>
              </a:ext>
            </a:extLst>
          </p:cNvPr>
          <p:cNvSpPr txBox="1"/>
          <p:nvPr/>
        </p:nvSpPr>
        <p:spPr>
          <a:xfrm>
            <a:off x="1013012" y="1144243"/>
            <a:ext cx="6938682" cy="654282"/>
          </a:xfrm>
          <a:prstGeom prst="rect">
            <a:avLst/>
          </a:prstGeom>
          <a:noFill/>
        </p:spPr>
        <p:txBody>
          <a:bodyPr wrap="square">
            <a:spAutoFit/>
          </a:bodyPr>
          <a:lstStyle/>
          <a:p>
            <a:pPr>
              <a:lnSpc>
                <a:spcPct val="107000"/>
              </a:lnSpc>
              <a:spcAft>
                <a:spcPts val="800"/>
              </a:spcAft>
            </a:pPr>
            <a:r>
              <a:rPr lang="en-US" sz="1800" b="1" dirty="0">
                <a:solidFill>
                  <a:schemeClr val="dk1"/>
                </a:solidFill>
                <a:latin typeface="Aref Ruqaa"/>
                <a:cs typeface="Aref Ruqaa"/>
              </a:rPr>
              <a:t>You  are  asserting that it is non-null. or You promise to the compiler that it’s non-null.</a:t>
            </a:r>
            <a:endParaRPr lang="en-AS" sz="1800" b="1" dirty="0">
              <a:solidFill>
                <a:schemeClr val="dk1"/>
              </a:solidFill>
              <a:latin typeface="Aref Ruqaa"/>
              <a:cs typeface="Aref Ruqaa"/>
            </a:endParaRPr>
          </a:p>
        </p:txBody>
      </p:sp>
      <p:pic>
        <p:nvPicPr>
          <p:cNvPr id="6" name="Picture 5" descr="A computer screen shot of a code&#10;&#10;Description automatically generated">
            <a:extLst>
              <a:ext uri="{FF2B5EF4-FFF2-40B4-BE49-F238E27FC236}">
                <a16:creationId xmlns:a16="http://schemas.microsoft.com/office/drawing/2014/main" id="{C2CBDC9E-33F8-0F62-8731-D73BB2E369DE}"/>
              </a:ext>
            </a:extLst>
          </p:cNvPr>
          <p:cNvPicPr>
            <a:picLocks noChangeAspect="1"/>
          </p:cNvPicPr>
          <p:nvPr/>
        </p:nvPicPr>
        <p:blipFill>
          <a:blip r:embed="rId3"/>
          <a:stretch>
            <a:fillRect/>
          </a:stretch>
        </p:blipFill>
        <p:spPr>
          <a:xfrm>
            <a:off x="1441863" y="1863948"/>
            <a:ext cx="6007808" cy="3162549"/>
          </a:xfrm>
          <a:prstGeom prst="rect">
            <a:avLst/>
          </a:prstGeom>
        </p:spPr>
      </p:pic>
    </p:spTree>
    <p:extLst>
      <p:ext uri="{BB962C8B-B14F-4D97-AF65-F5344CB8AC3E}">
        <p14:creationId xmlns:p14="http://schemas.microsoft.com/office/powerpoint/2010/main" val="189910738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323391" y="1792705"/>
            <a:ext cx="4360151" cy="20393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Functions  </a:t>
            </a:r>
            <a:br>
              <a:rPr lang="en-US" dirty="0"/>
            </a:br>
            <a:r>
              <a:rPr lang="en-US" dirty="0"/>
              <a:t>&amp;  </a:t>
            </a:r>
            <a:br>
              <a:rPr lang="en-US" dirty="0"/>
            </a:br>
            <a:r>
              <a:rPr lang="en-US" dirty="0"/>
              <a:t>Parameters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69407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1684241" y="89851"/>
            <a:ext cx="5505785" cy="584775"/>
          </a:xfrm>
          <a:prstGeom prst="rect">
            <a:avLst/>
          </a:prstGeom>
          <a:noFill/>
        </p:spPr>
        <p:txBody>
          <a:bodyPr wrap="square">
            <a:spAutoFit/>
          </a:bodyPr>
          <a:lstStyle/>
          <a:p>
            <a:pPr algn="ctr"/>
            <a:r>
              <a:rPr lang="en-US" sz="3200" b="1" dirty="0">
                <a:solidFill>
                  <a:schemeClr val="dk1"/>
                </a:solidFill>
                <a:latin typeface="Aref Ruqaa"/>
                <a:cs typeface="Aref Ruqaa"/>
              </a:rPr>
              <a:t>Function</a:t>
            </a:r>
          </a:p>
        </p:txBody>
      </p:sp>
      <p:sp>
        <p:nvSpPr>
          <p:cNvPr id="3" name="TextBox 2">
            <a:extLst>
              <a:ext uri="{FF2B5EF4-FFF2-40B4-BE49-F238E27FC236}">
                <a16:creationId xmlns:a16="http://schemas.microsoft.com/office/drawing/2014/main" id="{D2345057-BA31-AE70-D934-725F2A1DD113}"/>
              </a:ext>
            </a:extLst>
          </p:cNvPr>
          <p:cNvSpPr txBox="1"/>
          <p:nvPr/>
        </p:nvSpPr>
        <p:spPr>
          <a:xfrm>
            <a:off x="385482" y="1114182"/>
            <a:ext cx="3277762"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851C074-AC0A-E660-E762-8125DF772280}"/>
              </a:ext>
            </a:extLst>
          </p:cNvPr>
          <p:cNvSpPr txBox="1"/>
          <p:nvPr/>
        </p:nvSpPr>
        <p:spPr>
          <a:xfrm>
            <a:off x="385482" y="2334144"/>
            <a:ext cx="3060699"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bool</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E1404AE-F2E9-DA77-DBA9-944701FE1D17}"/>
              </a:ext>
            </a:extLst>
          </p:cNvPr>
          <p:cNvSpPr txBox="1"/>
          <p:nvPr/>
        </p:nvSpPr>
        <p:spPr>
          <a:xfrm>
            <a:off x="566104" y="3524286"/>
            <a:ext cx="3593851"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D59C950E-036F-9641-6784-C0B238B50745}"/>
              </a:ext>
            </a:extLst>
          </p:cNvPr>
          <p:cNvSpPr txBox="1"/>
          <p:nvPr/>
        </p:nvSpPr>
        <p:spPr>
          <a:xfrm>
            <a:off x="3887612" y="3524286"/>
            <a:ext cx="5408788"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13A88444-EE89-D15E-F63E-A3E19F2A9F8C}"/>
              </a:ext>
            </a:extLst>
          </p:cNvPr>
          <p:cNvSpPr txBox="1"/>
          <p:nvPr/>
        </p:nvSpPr>
        <p:spPr>
          <a:xfrm>
            <a:off x="4305301" y="1114182"/>
            <a:ext cx="4375854" cy="738664"/>
          </a:xfrm>
          <a:prstGeom prst="rect">
            <a:avLst/>
          </a:prstGeom>
          <a:noFill/>
        </p:spPr>
        <p:txBody>
          <a:bodyPr wrap="square">
            <a:spAutoFit/>
          </a:bodyPr>
          <a:lstStyle/>
          <a:p>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F702E7BD-74B3-7168-B160-1C7949B117A0}"/>
              </a:ext>
            </a:extLst>
          </p:cNvPr>
          <p:cNvSpPr txBox="1"/>
          <p:nvPr/>
        </p:nvSpPr>
        <p:spPr>
          <a:xfrm>
            <a:off x="4305301" y="2202418"/>
            <a:ext cx="4120445"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05289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a:cs typeface="Aref Ruqaa"/>
              </a:rPr>
              <a:t>Types  of  Parameters</a:t>
            </a:r>
            <a:endParaRPr lang="en-AS" sz="3200" b="1" dirty="0">
              <a:solidFill>
                <a:schemeClr val="dk1"/>
              </a:solidFill>
              <a:latin typeface="Aref Ruqaa"/>
              <a:cs typeface="Aref Ruqaa"/>
            </a:endParaRPr>
          </a:p>
        </p:txBody>
      </p:sp>
      <p:sp>
        <p:nvSpPr>
          <p:cNvPr id="4" name="TextBox 3">
            <a:extLst>
              <a:ext uri="{FF2B5EF4-FFF2-40B4-BE49-F238E27FC236}">
                <a16:creationId xmlns:a16="http://schemas.microsoft.com/office/drawing/2014/main" id="{439294BB-62CE-6946-BDFA-D402106F18A4}"/>
              </a:ext>
            </a:extLst>
          </p:cNvPr>
          <p:cNvSpPr txBox="1"/>
          <p:nvPr/>
        </p:nvSpPr>
        <p:spPr>
          <a:xfrm>
            <a:off x="699246" y="1165969"/>
            <a:ext cx="5638801" cy="402995"/>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Required, positional parameters</a:t>
            </a:r>
            <a:r>
              <a:rPr lang="en-US" sz="20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a:t>
            </a:r>
            <a:endParaRPr lang="en-A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DF3354F6-1FF4-5D50-3932-FF71691E07A5}"/>
              </a:ext>
            </a:extLst>
          </p:cNvPr>
          <p:cNvSpPr txBox="1"/>
          <p:nvPr/>
        </p:nvSpPr>
        <p:spPr>
          <a:xfrm>
            <a:off x="699246" y="1655116"/>
            <a:ext cx="4876800"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60B74984-C02D-17A0-E46B-162F7B470BBB}"/>
              </a:ext>
            </a:extLst>
          </p:cNvPr>
          <p:cNvSpPr txBox="1"/>
          <p:nvPr/>
        </p:nvSpPr>
        <p:spPr>
          <a:xfrm>
            <a:off x="699246" y="2657560"/>
            <a:ext cx="5576047"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Optional (nullable),  positional parameters</a:t>
            </a:r>
            <a:endParaRPr lang="en-AS" sz="2000" b="1" dirty="0">
              <a:solidFill>
                <a:schemeClr val="dk1"/>
              </a:solidFill>
              <a:latin typeface="Aref Ruqaa"/>
              <a:cs typeface="Aref Ruqaa"/>
            </a:endParaRPr>
          </a:p>
        </p:txBody>
      </p:sp>
      <p:sp>
        <p:nvSpPr>
          <p:cNvPr id="16" name="TextBox 15">
            <a:extLst>
              <a:ext uri="{FF2B5EF4-FFF2-40B4-BE49-F238E27FC236}">
                <a16:creationId xmlns:a16="http://schemas.microsoft.com/office/drawing/2014/main" id="{5E0F7FB0-5399-BA5C-6529-1AF823AE4ED8}"/>
              </a:ext>
            </a:extLst>
          </p:cNvPr>
          <p:cNvSpPr txBox="1"/>
          <p:nvPr/>
        </p:nvSpPr>
        <p:spPr>
          <a:xfrm>
            <a:off x="910206" y="3394906"/>
            <a:ext cx="4874002"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191782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624018" y="1163176"/>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2" name="Google Shape;1272;p31"/>
          <p:cNvSpPr txBox="1">
            <a:spLocks noGrp="1"/>
          </p:cNvSpPr>
          <p:nvPr>
            <p:ph type="title" idx="5"/>
          </p:nvPr>
        </p:nvSpPr>
        <p:spPr>
          <a:xfrm>
            <a:off x="1633485" y="2994288"/>
            <a:ext cx="735338"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panose="020B0503050000020004" pitchFamily="34" charset="0"/>
              </a:rPr>
              <a:t>04</a:t>
            </a:r>
            <a:endParaRPr dirty="0">
              <a:solidFill>
                <a:schemeClr val="lt2"/>
              </a:solidFill>
              <a:latin typeface="Fira Sans" panose="020B0503050000020004" pitchFamily="34" charset="0"/>
            </a:endParaRPr>
          </a:p>
        </p:txBody>
      </p:sp>
      <p:sp>
        <p:nvSpPr>
          <p:cNvPr id="1273" name="Google Shape;1273;p31"/>
          <p:cNvSpPr txBox="1">
            <a:spLocks noGrp="1"/>
          </p:cNvSpPr>
          <p:nvPr>
            <p:ph type="title" idx="6"/>
          </p:nvPr>
        </p:nvSpPr>
        <p:spPr>
          <a:xfrm>
            <a:off x="1559181" y="1756227"/>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614160" y="2349278"/>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75" name="Google Shape;1275;p31"/>
          <p:cNvSpPr txBox="1">
            <a:spLocks noGrp="1"/>
          </p:cNvSpPr>
          <p:nvPr>
            <p:ph type="subTitle" idx="8"/>
          </p:nvPr>
        </p:nvSpPr>
        <p:spPr>
          <a:xfrm>
            <a:off x="2460252" y="1146253"/>
            <a:ext cx="2179746"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ira Sans" panose="020B0503050000020004" pitchFamily="34" charset="0"/>
              </a:rPr>
              <a:t>Data Types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460252" y="1756227"/>
            <a:ext cx="2179746"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Null safety</a:t>
            </a:r>
            <a:endParaRPr dirty="0"/>
          </a:p>
        </p:txBody>
      </p:sp>
      <p:sp>
        <p:nvSpPr>
          <p:cNvPr id="1277" name="Google Shape;1277;p31"/>
          <p:cNvSpPr txBox="1">
            <a:spLocks noGrp="1"/>
          </p:cNvSpPr>
          <p:nvPr>
            <p:ph type="subTitle" idx="13"/>
          </p:nvPr>
        </p:nvSpPr>
        <p:spPr>
          <a:xfrm>
            <a:off x="2514913" y="2993037"/>
            <a:ext cx="2299465" cy="503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Control  Flow</a:t>
            </a:r>
            <a:endParaRPr dirty="0"/>
          </a:p>
        </p:txBody>
      </p:sp>
      <p:sp>
        <p:nvSpPr>
          <p:cNvPr id="1278" name="Google Shape;1278;p31"/>
          <p:cNvSpPr txBox="1">
            <a:spLocks noGrp="1"/>
          </p:cNvSpPr>
          <p:nvPr>
            <p:ph type="subTitle" idx="14"/>
          </p:nvPr>
        </p:nvSpPr>
        <p:spPr>
          <a:xfrm>
            <a:off x="2460252" y="2310240"/>
            <a:ext cx="3429000"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Functions  &amp; Parameters</a:t>
            </a:r>
            <a:endParaRPr dirty="0"/>
          </a:p>
        </p:txBody>
      </p:sp>
      <p:sp>
        <p:nvSpPr>
          <p:cNvPr id="12" name="Google Shape;1272;p31">
            <a:extLst>
              <a:ext uri="{FF2B5EF4-FFF2-40B4-BE49-F238E27FC236}">
                <a16:creationId xmlns:a16="http://schemas.microsoft.com/office/drawing/2014/main" id="{48EE4643-8F6D-C8D6-DBCE-04D3E88112EF}"/>
              </a:ext>
            </a:extLst>
          </p:cNvPr>
          <p:cNvSpPr txBox="1">
            <a:spLocks/>
          </p:cNvSpPr>
          <p:nvPr/>
        </p:nvSpPr>
        <p:spPr>
          <a:xfrm>
            <a:off x="1624018" y="3639298"/>
            <a:ext cx="73533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2"/>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 dirty="0">
                <a:solidFill>
                  <a:schemeClr val="lt2"/>
                </a:solidFill>
                <a:latin typeface="Fira Sans" panose="020B0503050000020004" pitchFamily="34" charset="0"/>
              </a:rPr>
              <a:t>05</a:t>
            </a:r>
            <a:r>
              <a:rPr lang="en" dirty="0"/>
              <a:t> </a:t>
            </a:r>
          </a:p>
        </p:txBody>
      </p:sp>
      <p:sp>
        <p:nvSpPr>
          <p:cNvPr id="13" name="Google Shape;1277;p31">
            <a:extLst>
              <a:ext uri="{FF2B5EF4-FFF2-40B4-BE49-F238E27FC236}">
                <a16:creationId xmlns:a16="http://schemas.microsoft.com/office/drawing/2014/main" id="{584DA126-B12E-E2C4-BC6E-D080D22C41EB}"/>
              </a:ext>
            </a:extLst>
          </p:cNvPr>
          <p:cNvSpPr txBox="1">
            <a:spLocks/>
          </p:cNvSpPr>
          <p:nvPr/>
        </p:nvSpPr>
        <p:spPr>
          <a:xfrm>
            <a:off x="2514913" y="3639298"/>
            <a:ext cx="865942" cy="503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OOP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a:cs typeface="Aref Ruqaa"/>
              </a:rPr>
              <a:t>Types  of  Parameters</a:t>
            </a:r>
            <a:endParaRPr lang="en-AS" sz="3200" b="1" dirty="0">
              <a:solidFill>
                <a:schemeClr val="dk1"/>
              </a:solidFill>
              <a:latin typeface="Aref Ruqaa"/>
              <a:cs typeface="Aref Ruqaa"/>
            </a:endParaRPr>
          </a:p>
        </p:txBody>
      </p:sp>
      <p:sp>
        <p:nvSpPr>
          <p:cNvPr id="4" name="TextBox 3">
            <a:extLst>
              <a:ext uri="{FF2B5EF4-FFF2-40B4-BE49-F238E27FC236}">
                <a16:creationId xmlns:a16="http://schemas.microsoft.com/office/drawing/2014/main" id="{439294BB-62CE-6946-BDFA-D402106F18A4}"/>
              </a:ext>
            </a:extLst>
          </p:cNvPr>
          <p:cNvSpPr txBox="1"/>
          <p:nvPr/>
        </p:nvSpPr>
        <p:spPr>
          <a:xfrm>
            <a:off x="657558" y="1018640"/>
            <a:ext cx="5638801" cy="397801"/>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Optional, named parameters</a:t>
            </a:r>
            <a:endParaRPr lang="en-AS" sz="2000" b="1" dirty="0">
              <a:solidFill>
                <a:schemeClr val="dk1"/>
              </a:solidFill>
              <a:latin typeface="Aref Ruqaa"/>
              <a:cs typeface="Aref Ruqaa"/>
            </a:endParaRPr>
          </a:p>
        </p:txBody>
      </p:sp>
      <p:sp>
        <p:nvSpPr>
          <p:cNvPr id="3" name="TextBox 2">
            <a:extLst>
              <a:ext uri="{FF2B5EF4-FFF2-40B4-BE49-F238E27FC236}">
                <a16:creationId xmlns:a16="http://schemas.microsoft.com/office/drawing/2014/main" id="{966AA886-A9D2-E0E3-3F7E-3D1AFCD7B5E8}"/>
              </a:ext>
            </a:extLst>
          </p:cNvPr>
          <p:cNvSpPr txBox="1"/>
          <p:nvPr/>
        </p:nvSpPr>
        <p:spPr>
          <a:xfrm>
            <a:off x="657558" y="2636405"/>
            <a:ext cx="5252085"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Named, optional &amp; required parameters.</a:t>
            </a:r>
            <a:endParaRPr lang="en-AS" sz="2000" b="1" dirty="0">
              <a:solidFill>
                <a:schemeClr val="dk1"/>
              </a:solidFill>
              <a:latin typeface="Aref Ruqaa"/>
              <a:cs typeface="Aref Ruqaa"/>
            </a:endParaRPr>
          </a:p>
        </p:txBody>
      </p:sp>
      <p:sp>
        <p:nvSpPr>
          <p:cNvPr id="8" name="TextBox 7">
            <a:extLst>
              <a:ext uri="{FF2B5EF4-FFF2-40B4-BE49-F238E27FC236}">
                <a16:creationId xmlns:a16="http://schemas.microsoft.com/office/drawing/2014/main" id="{25F666C4-5F7E-560B-2A69-1CE373AE6FBB}"/>
              </a:ext>
            </a:extLst>
          </p:cNvPr>
          <p:cNvSpPr txBox="1"/>
          <p:nvPr/>
        </p:nvSpPr>
        <p:spPr>
          <a:xfrm>
            <a:off x="657558" y="1564758"/>
            <a:ext cx="5505784"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60D9AA8-3F8E-E822-3669-9FF419C86C62}"/>
              </a:ext>
            </a:extLst>
          </p:cNvPr>
          <p:cNvSpPr txBox="1"/>
          <p:nvPr/>
        </p:nvSpPr>
        <p:spPr>
          <a:xfrm>
            <a:off x="830186" y="3265395"/>
            <a:ext cx="7483628"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38837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37339" y="1897156"/>
            <a:ext cx="4143936" cy="87854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Control  Flow</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747631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471468" y="186537"/>
            <a:ext cx="3202557" cy="584775"/>
          </a:xfrm>
          <a:prstGeom prst="rect">
            <a:avLst/>
          </a:prstGeom>
          <a:noFill/>
        </p:spPr>
        <p:txBody>
          <a:bodyPr wrap="square">
            <a:spAutoFit/>
          </a:bodyPr>
          <a:lstStyle/>
          <a:p>
            <a:r>
              <a:rPr lang="en-US" sz="3200" b="1" dirty="0">
                <a:solidFill>
                  <a:schemeClr val="dk1"/>
                </a:solidFill>
                <a:latin typeface="Aref Ruqaa"/>
                <a:cs typeface="Aref Ruqaa"/>
              </a:rPr>
              <a:t>If  Condition</a:t>
            </a:r>
            <a:endParaRPr lang="en-AS" sz="3200" b="1" dirty="0">
              <a:solidFill>
                <a:schemeClr val="dk1"/>
              </a:solidFill>
              <a:latin typeface="Aref Ruqaa"/>
              <a:cs typeface="Aref Ruqaa"/>
            </a:endParaRPr>
          </a:p>
        </p:txBody>
      </p:sp>
      <p:sp>
        <p:nvSpPr>
          <p:cNvPr id="3" name="TextBox 2">
            <a:extLst>
              <a:ext uri="{FF2B5EF4-FFF2-40B4-BE49-F238E27FC236}">
                <a16:creationId xmlns:a16="http://schemas.microsoft.com/office/drawing/2014/main" id="{787E1F46-F8B9-BE11-9900-03B34D3CB04C}"/>
              </a:ext>
            </a:extLst>
          </p:cNvPr>
          <p:cNvSpPr txBox="1"/>
          <p:nvPr/>
        </p:nvSpPr>
        <p:spPr>
          <a:xfrm>
            <a:off x="2769436" y="999475"/>
            <a:ext cx="4873924"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a:t>
            </a:r>
            <a:r>
              <a:rPr lang="en-US" sz="1800" b="0" dirty="0">
                <a:solidFill>
                  <a:srgbClr val="D19A66"/>
                </a:solidFill>
                <a:effectLst/>
                <a:latin typeface="Consolas" panose="020B0609020204030204" pitchFamily="49" charset="0"/>
              </a:rPr>
              <a:t>x</a:t>
            </a:r>
            <a:r>
              <a:rPr lang="en-US" sz="1800" b="0" dirty="0">
                <a:solidFill>
                  <a:srgbClr val="56B6C2"/>
                </a:solidFill>
                <a:effectLst/>
                <a:latin typeface="Consolas" panose="020B0609020204030204" pitchFamily="49" charset="0"/>
              </a:rPr>
              <a:t>==</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"x =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else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"not equal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0414A720-5744-1D4C-5D81-63847455C3C7}"/>
              </a:ext>
            </a:extLst>
          </p:cNvPr>
          <p:cNvSpPr txBox="1"/>
          <p:nvPr/>
        </p:nvSpPr>
        <p:spPr>
          <a:xfrm>
            <a:off x="2162712" y="2776044"/>
            <a:ext cx="5411637" cy="584775"/>
          </a:xfrm>
          <a:prstGeom prst="rect">
            <a:avLst/>
          </a:prstGeom>
          <a:noFill/>
        </p:spPr>
        <p:txBody>
          <a:bodyPr wrap="square" rtlCol="0">
            <a:spAutoFit/>
          </a:bodyPr>
          <a:lstStyle/>
          <a:p>
            <a:r>
              <a:rPr lang="en-US" sz="3200" b="1" dirty="0">
                <a:solidFill>
                  <a:schemeClr val="dk1"/>
                </a:solidFill>
                <a:latin typeface="Aref Ruqaa"/>
                <a:cs typeface="Aref Ruqaa"/>
              </a:rPr>
              <a:t>Shorthand  Notation</a:t>
            </a:r>
            <a:endParaRPr lang="en-AS" sz="3200" b="1" dirty="0">
              <a:solidFill>
                <a:schemeClr val="dk1"/>
              </a:solidFill>
              <a:latin typeface="Aref Ruqaa"/>
              <a:cs typeface="Aref Ruqaa"/>
            </a:endParaRPr>
          </a:p>
        </p:txBody>
      </p:sp>
      <p:sp>
        <p:nvSpPr>
          <p:cNvPr id="6" name="TextBox 5">
            <a:extLst>
              <a:ext uri="{FF2B5EF4-FFF2-40B4-BE49-F238E27FC236}">
                <a16:creationId xmlns:a16="http://schemas.microsoft.com/office/drawing/2014/main" id="{6EA89ECB-3BF0-A26A-159F-2DA8B183B9FA}"/>
              </a:ext>
            </a:extLst>
          </p:cNvPr>
          <p:cNvSpPr txBox="1"/>
          <p:nvPr/>
        </p:nvSpPr>
        <p:spPr>
          <a:xfrm>
            <a:off x="1024384" y="3660061"/>
            <a:ext cx="8067856" cy="400110"/>
          </a:xfrm>
          <a:prstGeom prst="rect">
            <a:avLst/>
          </a:prstGeom>
          <a:noFill/>
        </p:spPr>
        <p:txBody>
          <a:bodyPr wrap="square">
            <a:spAutoFit/>
          </a:bodyPr>
          <a:lstStyle/>
          <a:p>
            <a:r>
              <a:rPr lang="en-US" sz="2000" b="0" dirty="0">
                <a:solidFill>
                  <a:srgbClr val="ABB2BF"/>
                </a:solidFill>
                <a:effectLst/>
                <a:latin typeface="Consolas" panose="020B0609020204030204" pitchFamily="49" charset="0"/>
              </a:rPr>
              <a:t>  (</a:t>
            </a:r>
            <a:r>
              <a:rPr lang="en-US" sz="2000" b="0" dirty="0">
                <a:solidFill>
                  <a:srgbClr val="D19A66"/>
                </a:solidFill>
                <a:effectLst/>
                <a:latin typeface="Consolas" panose="020B0609020204030204" pitchFamily="49" charset="0"/>
              </a:rPr>
              <a:t>x</a:t>
            </a:r>
            <a:r>
              <a:rPr lang="en-US" sz="2000" b="0" dirty="0">
                <a:solidFill>
                  <a:srgbClr val="56B6C2"/>
                </a:solidFill>
                <a:effectLst/>
                <a:latin typeface="Consolas" panose="020B0609020204030204" pitchFamily="49" charset="0"/>
              </a:rPr>
              <a:t>==</a:t>
            </a:r>
            <a:r>
              <a:rPr lang="en-US" sz="2000" b="0" dirty="0">
                <a:solidFill>
                  <a:srgbClr val="D19A66"/>
                </a:solidFill>
                <a:effectLst/>
                <a:latin typeface="Consolas" panose="020B0609020204030204" pitchFamily="49" charset="0"/>
              </a:rPr>
              <a:t>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"x = 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"not equal 3"</a:t>
            </a:r>
            <a:r>
              <a:rPr lang="en-US" sz="20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383497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3180809" y="422327"/>
            <a:ext cx="2782382" cy="584775"/>
          </a:xfrm>
          <a:prstGeom prst="rect">
            <a:avLst/>
          </a:prstGeom>
          <a:noFill/>
        </p:spPr>
        <p:txBody>
          <a:bodyPr wrap="square">
            <a:spAutoFit/>
          </a:bodyPr>
          <a:lstStyle/>
          <a:p>
            <a:r>
              <a:rPr lang="en-US" sz="3200" b="1" dirty="0">
                <a:solidFill>
                  <a:schemeClr val="dk1"/>
                </a:solidFill>
                <a:latin typeface="Aref Ruqaa"/>
                <a:cs typeface="Aref Ruqaa"/>
              </a:rPr>
              <a:t>Control  Flow</a:t>
            </a:r>
            <a:endParaRPr lang="en-AS" sz="3200" b="1" dirty="0">
              <a:solidFill>
                <a:schemeClr val="dk1"/>
              </a:solidFill>
              <a:latin typeface="Aref Ruqaa"/>
              <a:cs typeface="Aref Ruqaa"/>
            </a:endParaRPr>
          </a:p>
        </p:txBody>
      </p:sp>
      <p:sp>
        <p:nvSpPr>
          <p:cNvPr id="11" name="TextBox 10">
            <a:extLst>
              <a:ext uri="{FF2B5EF4-FFF2-40B4-BE49-F238E27FC236}">
                <a16:creationId xmlns:a16="http://schemas.microsoft.com/office/drawing/2014/main" id="{5F3BFC70-FA69-0340-EAB9-21CB106821B0}"/>
              </a:ext>
            </a:extLst>
          </p:cNvPr>
          <p:cNvSpPr txBox="1"/>
          <p:nvPr/>
        </p:nvSpPr>
        <p:spPr>
          <a:xfrm>
            <a:off x="1623922" y="1514101"/>
            <a:ext cx="5896155"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for</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loops</a:t>
            </a:r>
            <a:endParaRPr lang="en-U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tabLst/>
            </a:pPr>
            <a:endParaRPr lang="en-A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while</a:t>
            </a:r>
            <a:r>
              <a:rPr lang="en-AS" altLang="en-AS" sz="3200" b="1" dirty="0">
                <a:solidFill>
                  <a:schemeClr val="dk1"/>
                </a:solidFill>
                <a:latin typeface="Aref Ruqaa"/>
                <a:cs typeface="Aref Ruqaa"/>
              </a:rPr>
              <a:t> and </a:t>
            </a:r>
            <a:r>
              <a:rPr lang="en-AS" altLang="en-AS" sz="3200" b="1" dirty="0">
                <a:solidFill>
                  <a:schemeClr val="accent1">
                    <a:lumMod val="60000"/>
                    <a:lumOff val="40000"/>
                  </a:schemeClr>
                </a:solidFill>
                <a:latin typeface="Aref Ruqaa"/>
                <a:cs typeface="Aref Ruqaa"/>
              </a:rPr>
              <a:t>do</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while</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loops</a:t>
            </a:r>
            <a:endParaRPr lang="en-U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tabLst/>
            </a:pPr>
            <a:endParaRPr lang="en-A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break</a:t>
            </a:r>
            <a:r>
              <a:rPr lang="en-AS" altLang="en-AS" sz="3200" b="1" dirty="0">
                <a:solidFill>
                  <a:schemeClr val="dk1"/>
                </a:solidFill>
                <a:latin typeface="Aref Ruqaa"/>
                <a:cs typeface="Aref Ruqaa"/>
              </a:rPr>
              <a:t> </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and </a:t>
            </a: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continue</a:t>
            </a:r>
          </a:p>
        </p:txBody>
      </p:sp>
    </p:spTree>
    <p:extLst>
      <p:ext uri="{BB962C8B-B14F-4D97-AF65-F5344CB8AC3E}">
        <p14:creationId xmlns:p14="http://schemas.microsoft.com/office/powerpoint/2010/main" val="152065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910696" y="152032"/>
            <a:ext cx="4001938" cy="584775"/>
          </a:xfrm>
          <a:prstGeom prst="rect">
            <a:avLst/>
          </a:prstGeom>
          <a:noFill/>
        </p:spPr>
        <p:txBody>
          <a:bodyPr wrap="square">
            <a:spAutoFit/>
          </a:bodyPr>
          <a:lstStyle/>
          <a:p>
            <a:r>
              <a:rPr lang="en-US" sz="3200" b="1" dirty="0">
                <a:solidFill>
                  <a:schemeClr val="dk1"/>
                </a:solidFill>
                <a:latin typeface="Aref Ruqaa"/>
                <a:cs typeface="Aref Ruqaa"/>
              </a:rPr>
              <a:t>Break  &amp;   Continue</a:t>
            </a:r>
            <a:endParaRPr lang="en-AS" sz="3200" b="1" dirty="0">
              <a:solidFill>
                <a:schemeClr val="dk1"/>
              </a:solidFill>
              <a:latin typeface="Aref Ruqaa"/>
              <a:cs typeface="Aref Ruqaa"/>
            </a:endParaRPr>
          </a:p>
        </p:txBody>
      </p:sp>
      <p:sp>
        <p:nvSpPr>
          <p:cNvPr id="16" name="TextBox 15">
            <a:extLst>
              <a:ext uri="{FF2B5EF4-FFF2-40B4-BE49-F238E27FC236}">
                <a16:creationId xmlns:a16="http://schemas.microsoft.com/office/drawing/2014/main" id="{81ED4E6C-E4C6-C04F-C18F-E0200C350C5D}"/>
              </a:ext>
            </a:extLst>
          </p:cNvPr>
          <p:cNvSpPr txBox="1"/>
          <p:nvPr/>
        </p:nvSpPr>
        <p:spPr>
          <a:xfrm>
            <a:off x="294017" y="1380717"/>
            <a:ext cx="4099704" cy="1754326"/>
          </a:xfrm>
          <a:prstGeom prst="rect">
            <a:avLst/>
          </a:prstGeom>
          <a:noFill/>
        </p:spPr>
        <p:txBody>
          <a:bodyPr wrap="square">
            <a:spAutoFit/>
          </a:bodyPr>
          <a:lstStyle/>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for</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0</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&lt;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5</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break</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18" name="TextBox 17">
            <a:extLst>
              <a:ext uri="{FF2B5EF4-FFF2-40B4-BE49-F238E27FC236}">
                <a16:creationId xmlns:a16="http://schemas.microsoft.com/office/drawing/2014/main" id="{B1B86BC1-F429-E63E-55DD-9F68F7D3D22A}"/>
              </a:ext>
            </a:extLst>
          </p:cNvPr>
          <p:cNvSpPr txBox="1"/>
          <p:nvPr/>
        </p:nvSpPr>
        <p:spPr>
          <a:xfrm>
            <a:off x="4674079" y="1380717"/>
            <a:ext cx="4873924" cy="1754326"/>
          </a:xfrm>
          <a:prstGeom prst="rect">
            <a:avLst/>
          </a:prstGeom>
          <a:noFill/>
        </p:spPr>
        <p:txBody>
          <a:bodyPr wrap="square">
            <a:spAutoFit/>
          </a:bodyPr>
          <a:lstStyle/>
          <a:p>
            <a:r>
              <a:rPr lang="nn-NO"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for</a:t>
            </a:r>
            <a:r>
              <a:rPr lang="nn-NO" sz="1800" b="0" dirty="0">
                <a:solidFill>
                  <a:srgbClr val="ABB2BF"/>
                </a:solidFill>
                <a:effectLst/>
                <a:latin typeface="Consolas" panose="020B0609020204030204" pitchFamily="49" charset="0"/>
              </a:rPr>
              <a:t> (</a:t>
            </a:r>
            <a:r>
              <a:rPr lang="nn-NO" sz="1800" b="0" dirty="0">
                <a:solidFill>
                  <a:srgbClr val="E5C07B"/>
                </a:solidFill>
                <a:effectLst/>
                <a:latin typeface="Consolas" panose="020B0609020204030204" pitchFamily="49" charset="0"/>
              </a:rPr>
              <a:t>int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0</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&lt;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5</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if</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3</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continue</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61AFEF"/>
                </a:solidFill>
                <a:effectLst/>
                <a:latin typeface="Consolas" panose="020B0609020204030204" pitchFamily="49" charset="0"/>
              </a:rPr>
              <a:t>print</a:t>
            </a:r>
            <a:r>
              <a:rPr lang="nn-NO" sz="1800" b="0" dirty="0">
                <a:solidFill>
                  <a:srgbClr val="ABB2BF"/>
                </a:solidFill>
                <a:effectLst/>
                <a:latin typeface="Consolas" panose="020B0609020204030204" pitchFamily="49" charset="0"/>
              </a:rPr>
              <a:t>(</a:t>
            </a:r>
            <a:r>
              <a:rPr lang="nn-NO" sz="1800" b="0" dirty="0">
                <a:solidFill>
                  <a:srgbClr val="98C379"/>
                </a:solidFill>
                <a:effectLst/>
                <a:latin typeface="Consolas" panose="020B0609020204030204" pitchFamily="49" charset="0"/>
              </a:rPr>
              <a:t>"Hello"</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404630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3375742" y="2442410"/>
            <a:ext cx="2392515" cy="7852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OOP</a:t>
            </a:r>
          </a:p>
        </p:txBody>
      </p:sp>
      <p:sp>
        <p:nvSpPr>
          <p:cNvPr id="1298" name="Google Shape;1298;p34"/>
          <p:cNvSpPr txBox="1">
            <a:spLocks noGrp="1"/>
          </p:cNvSpPr>
          <p:nvPr>
            <p:ph type="title" idx="2"/>
          </p:nvPr>
        </p:nvSpPr>
        <p:spPr>
          <a:xfrm>
            <a:off x="3787199" y="114491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884974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365584" y="1684419"/>
            <a:ext cx="6624758" cy="1477025"/>
          </a:xfrm>
        </p:spPr>
        <p:txBody>
          <a:bodyPr>
            <a:noAutofit/>
          </a:bodyPr>
          <a:lstStyle/>
          <a:p>
            <a:pPr algn="l">
              <a:lnSpc>
                <a:spcPct val="100000"/>
              </a:lnSpc>
            </a:pPr>
            <a:r>
              <a:rPr lang="en-US" sz="1800" b="0" dirty="0"/>
              <a:t>Object-Oriented Programming (OOP) is a programming paradigm that organizes data and behavior into objects, allowing for easier code maintenance and reusability. It emphasizes concepts such as encapsulation, inheritance, and polymorphism.</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153658" y="990202"/>
            <a:ext cx="6624758" cy="802504"/>
          </a:xfrm>
        </p:spPr>
        <p:txBody>
          <a:bodyPr/>
          <a:lstStyle/>
          <a:p>
            <a:pPr algn="l"/>
            <a:r>
              <a:rPr lang="en-US" sz="2000" b="1" dirty="0">
                <a:solidFill>
                  <a:schemeClr val="tx2">
                    <a:lumMod val="75000"/>
                  </a:schemeClr>
                </a:solidFill>
              </a:rPr>
              <a:t>Introduction to Object-Oriented Programming (OOP)</a:t>
            </a:r>
            <a:br>
              <a:rPr lang="en-US" sz="1600" b="1" dirty="0"/>
            </a:br>
            <a:endParaRPr lang="en-US" sz="1600" dirty="0"/>
          </a:p>
        </p:txBody>
      </p:sp>
    </p:spTree>
    <p:extLst>
      <p:ext uri="{BB962C8B-B14F-4D97-AF65-F5344CB8AC3E}">
        <p14:creationId xmlns:p14="http://schemas.microsoft.com/office/powerpoint/2010/main" val="290353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5D51A1C-37DF-E354-C258-CDD55118BCB3}"/>
              </a:ext>
            </a:extLst>
          </p:cNvPr>
          <p:cNvSpPr>
            <a:spLocks noGrp="1"/>
          </p:cNvSpPr>
          <p:nvPr>
            <p:ph type="subTitle" idx="1"/>
          </p:nvPr>
        </p:nvSpPr>
        <p:spPr>
          <a:xfrm>
            <a:off x="1361172" y="1857738"/>
            <a:ext cx="3873869" cy="1237911"/>
          </a:xfrm>
        </p:spPr>
        <p:txBody>
          <a:bodyPr/>
          <a:lstStyle/>
          <a:p>
            <a:r>
              <a:rPr lang="en-US" dirty="0"/>
              <a:t>      Encapsulate related data and behaviors into objects, allowing for better organization and easier maintenance of code.</a:t>
            </a:r>
          </a:p>
          <a:p>
            <a:endParaRPr lang="en-US" dirty="0"/>
          </a:p>
        </p:txBody>
      </p:sp>
      <p:sp>
        <p:nvSpPr>
          <p:cNvPr id="3" name="Subtitle 2">
            <a:extLst>
              <a:ext uri="{FF2B5EF4-FFF2-40B4-BE49-F238E27FC236}">
                <a16:creationId xmlns:a16="http://schemas.microsoft.com/office/drawing/2014/main" id="{3C44948F-86FD-BE17-E9BC-EECAA49C6B47}"/>
              </a:ext>
            </a:extLst>
          </p:cNvPr>
          <p:cNvSpPr>
            <a:spLocks noGrp="1"/>
          </p:cNvSpPr>
          <p:nvPr>
            <p:ph type="subTitle" idx="2"/>
          </p:nvPr>
        </p:nvSpPr>
        <p:spPr>
          <a:xfrm>
            <a:off x="1400517" y="3561238"/>
            <a:ext cx="3994961" cy="1237911"/>
          </a:xfrm>
        </p:spPr>
        <p:txBody>
          <a:bodyPr/>
          <a:lstStyle/>
          <a:p>
            <a:r>
              <a:rPr lang="en-US" dirty="0"/>
              <a:t>      Abstract complex systems into simplified models, hiding unnecessary details and providing a higher level of understanding.</a:t>
            </a:r>
          </a:p>
          <a:p>
            <a:endParaRPr lang="en-US" dirty="0"/>
          </a:p>
        </p:txBody>
      </p:sp>
      <p:sp>
        <p:nvSpPr>
          <p:cNvPr id="4" name="Subtitle 3">
            <a:extLst>
              <a:ext uri="{FF2B5EF4-FFF2-40B4-BE49-F238E27FC236}">
                <a16:creationId xmlns:a16="http://schemas.microsoft.com/office/drawing/2014/main" id="{D0B9C8E5-F53B-BCCE-366C-088A903EDCEF}"/>
              </a:ext>
            </a:extLst>
          </p:cNvPr>
          <p:cNvSpPr>
            <a:spLocks noGrp="1"/>
          </p:cNvSpPr>
          <p:nvPr>
            <p:ph type="subTitle" idx="3"/>
          </p:nvPr>
        </p:nvSpPr>
        <p:spPr>
          <a:xfrm>
            <a:off x="5452025" y="3578270"/>
            <a:ext cx="3465094" cy="1565230"/>
          </a:xfrm>
        </p:spPr>
        <p:txBody>
          <a:bodyPr/>
          <a:lstStyle/>
          <a:p>
            <a:r>
              <a:rPr lang="en-US" dirty="0"/>
              <a:t>      Create flexible code that can take on different forms, allowing for variation in behavior based on object types.</a:t>
            </a:r>
          </a:p>
          <a:p>
            <a:endParaRPr lang="en-US" dirty="0"/>
          </a:p>
        </p:txBody>
      </p:sp>
      <p:sp>
        <p:nvSpPr>
          <p:cNvPr id="5" name="Subtitle 4">
            <a:extLst>
              <a:ext uri="{FF2B5EF4-FFF2-40B4-BE49-F238E27FC236}">
                <a16:creationId xmlns:a16="http://schemas.microsoft.com/office/drawing/2014/main" id="{D90C10C5-4B21-09D7-DFB1-72EE64F1A24B}"/>
              </a:ext>
            </a:extLst>
          </p:cNvPr>
          <p:cNvSpPr>
            <a:spLocks noGrp="1"/>
          </p:cNvSpPr>
          <p:nvPr>
            <p:ph type="subTitle" idx="4"/>
          </p:nvPr>
        </p:nvSpPr>
        <p:spPr>
          <a:xfrm>
            <a:off x="5397023" y="1711291"/>
            <a:ext cx="3623223" cy="1211435"/>
          </a:xfrm>
        </p:spPr>
        <p:txBody>
          <a:bodyPr/>
          <a:lstStyle/>
          <a:p>
            <a:r>
              <a:rPr lang="en-US" dirty="0"/>
              <a:t>       Share characteristics and behaviors between classes, enabling code reuse and creating hierarchical relationships.</a:t>
            </a:r>
          </a:p>
          <a:p>
            <a:endParaRPr lang="en-US" dirty="0"/>
          </a:p>
        </p:txBody>
      </p:sp>
      <p:sp>
        <p:nvSpPr>
          <p:cNvPr id="6" name="Title 5">
            <a:extLst>
              <a:ext uri="{FF2B5EF4-FFF2-40B4-BE49-F238E27FC236}">
                <a16:creationId xmlns:a16="http://schemas.microsoft.com/office/drawing/2014/main" id="{AE1A642C-85D2-7063-78A9-E6CEF0DA2A09}"/>
              </a:ext>
            </a:extLst>
          </p:cNvPr>
          <p:cNvSpPr>
            <a:spLocks noGrp="1"/>
          </p:cNvSpPr>
          <p:nvPr>
            <p:ph type="title"/>
          </p:nvPr>
        </p:nvSpPr>
        <p:spPr>
          <a:xfrm>
            <a:off x="925374" y="1439747"/>
            <a:ext cx="1026900" cy="412926"/>
          </a:xfrm>
        </p:spPr>
        <p:txBody>
          <a:bodyPr/>
          <a:lstStyle/>
          <a:p>
            <a:r>
              <a:rPr lang="ar-EG" dirty="0"/>
              <a:t>  1</a:t>
            </a:r>
            <a:endParaRPr lang="en-US" dirty="0"/>
          </a:p>
        </p:txBody>
      </p:sp>
      <p:sp>
        <p:nvSpPr>
          <p:cNvPr id="7" name="Title 6">
            <a:extLst>
              <a:ext uri="{FF2B5EF4-FFF2-40B4-BE49-F238E27FC236}">
                <a16:creationId xmlns:a16="http://schemas.microsoft.com/office/drawing/2014/main" id="{9975D34B-8D25-0378-814F-7AF45EC60406}"/>
              </a:ext>
            </a:extLst>
          </p:cNvPr>
          <p:cNvSpPr>
            <a:spLocks noGrp="1"/>
          </p:cNvSpPr>
          <p:nvPr>
            <p:ph type="title" idx="5"/>
          </p:nvPr>
        </p:nvSpPr>
        <p:spPr/>
        <p:txBody>
          <a:bodyPr/>
          <a:lstStyle/>
          <a:p>
            <a:r>
              <a:rPr lang="en-US" dirty="0"/>
              <a:t>4</a:t>
            </a:r>
          </a:p>
        </p:txBody>
      </p:sp>
      <p:sp>
        <p:nvSpPr>
          <p:cNvPr id="8" name="Title 7">
            <a:extLst>
              <a:ext uri="{FF2B5EF4-FFF2-40B4-BE49-F238E27FC236}">
                <a16:creationId xmlns:a16="http://schemas.microsoft.com/office/drawing/2014/main" id="{8F0F2D8D-998B-2A0A-1ACE-DE4BF9A14EA4}"/>
              </a:ext>
            </a:extLst>
          </p:cNvPr>
          <p:cNvSpPr>
            <a:spLocks noGrp="1"/>
          </p:cNvSpPr>
          <p:nvPr>
            <p:ph type="title" idx="6"/>
          </p:nvPr>
        </p:nvSpPr>
        <p:spPr>
          <a:xfrm>
            <a:off x="1045572" y="3209466"/>
            <a:ext cx="631200" cy="447600"/>
          </a:xfrm>
        </p:spPr>
        <p:txBody>
          <a:bodyPr/>
          <a:lstStyle/>
          <a:p>
            <a:r>
              <a:rPr lang="en-US" dirty="0"/>
              <a:t>3  </a:t>
            </a:r>
          </a:p>
        </p:txBody>
      </p:sp>
      <p:sp>
        <p:nvSpPr>
          <p:cNvPr id="9" name="Title 8">
            <a:extLst>
              <a:ext uri="{FF2B5EF4-FFF2-40B4-BE49-F238E27FC236}">
                <a16:creationId xmlns:a16="http://schemas.microsoft.com/office/drawing/2014/main" id="{7CFB903D-E0AB-F443-DC4D-13CF3CB56F2B}"/>
              </a:ext>
            </a:extLst>
          </p:cNvPr>
          <p:cNvSpPr>
            <a:spLocks noGrp="1"/>
          </p:cNvSpPr>
          <p:nvPr>
            <p:ph type="title" idx="7"/>
          </p:nvPr>
        </p:nvSpPr>
        <p:spPr/>
        <p:txBody>
          <a:bodyPr/>
          <a:lstStyle/>
          <a:p>
            <a:r>
              <a:rPr lang="en-US" dirty="0"/>
              <a:t>2</a:t>
            </a:r>
          </a:p>
        </p:txBody>
      </p:sp>
      <p:sp>
        <p:nvSpPr>
          <p:cNvPr id="10" name="Subtitle 9">
            <a:extLst>
              <a:ext uri="{FF2B5EF4-FFF2-40B4-BE49-F238E27FC236}">
                <a16:creationId xmlns:a16="http://schemas.microsoft.com/office/drawing/2014/main" id="{EB38954C-FFB8-42C0-D0EA-D762E60DB1B1}"/>
              </a:ext>
            </a:extLst>
          </p:cNvPr>
          <p:cNvSpPr>
            <a:spLocks noGrp="1"/>
          </p:cNvSpPr>
          <p:nvPr>
            <p:ph type="subTitle" idx="8"/>
          </p:nvPr>
        </p:nvSpPr>
        <p:spPr>
          <a:xfrm>
            <a:off x="1905865" y="1435458"/>
            <a:ext cx="2309700" cy="815700"/>
          </a:xfrm>
        </p:spPr>
        <p:txBody>
          <a:bodyPr/>
          <a:lstStyle/>
          <a:p>
            <a:r>
              <a:rPr lang="en-US" b="1" dirty="0">
                <a:solidFill>
                  <a:schemeClr val="accent2">
                    <a:lumMod val="90000"/>
                  </a:schemeClr>
                </a:solidFill>
              </a:rPr>
              <a:t>Encapsulation</a:t>
            </a:r>
          </a:p>
          <a:p>
            <a:endParaRPr lang="en-US" dirty="0"/>
          </a:p>
        </p:txBody>
      </p:sp>
      <p:sp>
        <p:nvSpPr>
          <p:cNvPr id="11" name="Subtitle 10">
            <a:extLst>
              <a:ext uri="{FF2B5EF4-FFF2-40B4-BE49-F238E27FC236}">
                <a16:creationId xmlns:a16="http://schemas.microsoft.com/office/drawing/2014/main" id="{B7A5D1AA-C6B7-BB27-CF8A-52EB09AF21DC}"/>
              </a:ext>
            </a:extLst>
          </p:cNvPr>
          <p:cNvSpPr>
            <a:spLocks noGrp="1"/>
          </p:cNvSpPr>
          <p:nvPr>
            <p:ph type="subTitle" idx="9"/>
          </p:nvPr>
        </p:nvSpPr>
        <p:spPr/>
        <p:txBody>
          <a:bodyPr/>
          <a:lstStyle/>
          <a:p>
            <a:r>
              <a:rPr lang="en-US" b="1" dirty="0">
                <a:solidFill>
                  <a:schemeClr val="accent2">
                    <a:lumMod val="90000"/>
                  </a:schemeClr>
                </a:solidFill>
              </a:rPr>
              <a:t>Abstraction</a:t>
            </a:r>
          </a:p>
          <a:p>
            <a:endParaRPr lang="en-US" dirty="0"/>
          </a:p>
        </p:txBody>
      </p:sp>
      <p:sp>
        <p:nvSpPr>
          <p:cNvPr id="12" name="Subtitle 11">
            <a:extLst>
              <a:ext uri="{FF2B5EF4-FFF2-40B4-BE49-F238E27FC236}">
                <a16:creationId xmlns:a16="http://schemas.microsoft.com/office/drawing/2014/main" id="{8A4973DE-322C-314C-27BE-91FF00CA07C3}"/>
              </a:ext>
            </a:extLst>
          </p:cNvPr>
          <p:cNvSpPr>
            <a:spLocks noGrp="1"/>
          </p:cNvSpPr>
          <p:nvPr>
            <p:ph type="subTitle" idx="13"/>
          </p:nvPr>
        </p:nvSpPr>
        <p:spPr/>
        <p:txBody>
          <a:bodyPr/>
          <a:lstStyle/>
          <a:p>
            <a:r>
              <a:rPr lang="en-US" b="1" dirty="0">
                <a:solidFill>
                  <a:schemeClr val="accent2">
                    <a:lumMod val="90000"/>
                  </a:schemeClr>
                </a:solidFill>
              </a:rPr>
              <a:t>Polymorphism</a:t>
            </a:r>
          </a:p>
          <a:p>
            <a:r>
              <a:rPr lang="en-US" dirty="0"/>
              <a:t>   </a:t>
            </a:r>
          </a:p>
        </p:txBody>
      </p:sp>
      <p:sp>
        <p:nvSpPr>
          <p:cNvPr id="13" name="Subtitle 12">
            <a:extLst>
              <a:ext uri="{FF2B5EF4-FFF2-40B4-BE49-F238E27FC236}">
                <a16:creationId xmlns:a16="http://schemas.microsoft.com/office/drawing/2014/main" id="{A37BB0B6-16AD-89F0-C1AC-8325932F35A6}"/>
              </a:ext>
            </a:extLst>
          </p:cNvPr>
          <p:cNvSpPr>
            <a:spLocks noGrp="1"/>
          </p:cNvSpPr>
          <p:nvPr>
            <p:ph type="subTitle" idx="14"/>
          </p:nvPr>
        </p:nvSpPr>
        <p:spPr/>
        <p:txBody>
          <a:bodyPr/>
          <a:lstStyle/>
          <a:p>
            <a:r>
              <a:rPr lang="en-US" b="1" dirty="0">
                <a:solidFill>
                  <a:schemeClr val="accent2">
                    <a:lumMod val="90000"/>
                  </a:schemeClr>
                </a:solidFill>
              </a:rPr>
              <a:t>Inheritance</a:t>
            </a:r>
          </a:p>
          <a:p>
            <a:endParaRPr lang="en-US" dirty="0"/>
          </a:p>
        </p:txBody>
      </p:sp>
      <p:sp>
        <p:nvSpPr>
          <p:cNvPr id="14" name="Title 13">
            <a:extLst>
              <a:ext uri="{FF2B5EF4-FFF2-40B4-BE49-F238E27FC236}">
                <a16:creationId xmlns:a16="http://schemas.microsoft.com/office/drawing/2014/main" id="{90126C24-6B65-D37D-2B33-8797A03B4ACD}"/>
              </a:ext>
            </a:extLst>
          </p:cNvPr>
          <p:cNvSpPr>
            <a:spLocks noGrp="1"/>
          </p:cNvSpPr>
          <p:nvPr>
            <p:ph type="title" idx="15"/>
          </p:nvPr>
        </p:nvSpPr>
        <p:spPr/>
        <p:txBody>
          <a:bodyPr/>
          <a:lstStyle/>
          <a:p>
            <a:r>
              <a:rPr lang="en-US" b="1" dirty="0">
                <a:solidFill>
                  <a:schemeClr val="accent2">
                    <a:lumMod val="90000"/>
                  </a:schemeClr>
                </a:solidFill>
              </a:rPr>
              <a:t>OOP Principles</a:t>
            </a:r>
            <a:br>
              <a:rPr lang="en-US" b="1" dirty="0">
                <a:solidFill>
                  <a:schemeClr val="accent2">
                    <a:lumMod val="90000"/>
                  </a:schemeClr>
                </a:solidFill>
              </a:rPr>
            </a:br>
            <a:endParaRPr lang="en-US" dirty="0">
              <a:solidFill>
                <a:schemeClr val="accent2">
                  <a:lumMod val="90000"/>
                </a:schemeClr>
              </a:solidFill>
            </a:endParaRPr>
          </a:p>
        </p:txBody>
      </p:sp>
    </p:spTree>
    <p:extLst>
      <p:ext uri="{BB962C8B-B14F-4D97-AF65-F5344CB8AC3E}">
        <p14:creationId xmlns:p14="http://schemas.microsoft.com/office/powerpoint/2010/main" val="232216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down)">
                                      <p:cBhvr>
                                        <p:cTn id="24" dur="580">
                                          <p:stCondLst>
                                            <p:cond delay="0"/>
                                          </p:stCondLst>
                                        </p:cTn>
                                        <p:tgtEl>
                                          <p:spTgt spid="5">
                                            <p:txEl>
                                              <p:pRg st="0" end="0"/>
                                            </p:txEl>
                                          </p:spTgt>
                                        </p:tgtEl>
                                      </p:cBhvr>
                                    </p:animEffect>
                                    <p:anim calcmode="lin" valueType="num">
                                      <p:cBhvr>
                                        <p:cTn id="2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xEl>
                                              <p:pRg st="0" end="0"/>
                                            </p:txEl>
                                          </p:spTgt>
                                        </p:tgtEl>
                                      </p:cBhvr>
                                      <p:to x="100000" y="60000"/>
                                    </p:animScale>
                                    <p:animScale>
                                      <p:cBhvr>
                                        <p:cTn id="31" dur="166" decel="50000">
                                          <p:stCondLst>
                                            <p:cond delay="676"/>
                                          </p:stCondLst>
                                        </p:cTn>
                                        <p:tgtEl>
                                          <p:spTgt spid="5">
                                            <p:txEl>
                                              <p:pRg st="0" end="0"/>
                                            </p:txEl>
                                          </p:spTgt>
                                        </p:tgtEl>
                                      </p:cBhvr>
                                      <p:to x="100000" y="100000"/>
                                    </p:animScale>
                                    <p:animScale>
                                      <p:cBhvr>
                                        <p:cTn id="32" dur="26">
                                          <p:stCondLst>
                                            <p:cond delay="1312"/>
                                          </p:stCondLst>
                                        </p:cTn>
                                        <p:tgtEl>
                                          <p:spTgt spid="5">
                                            <p:txEl>
                                              <p:pRg st="0" end="0"/>
                                            </p:txEl>
                                          </p:spTgt>
                                        </p:tgtEl>
                                      </p:cBhvr>
                                      <p:to x="100000" y="80000"/>
                                    </p:animScale>
                                    <p:animScale>
                                      <p:cBhvr>
                                        <p:cTn id="33" dur="166" decel="50000">
                                          <p:stCondLst>
                                            <p:cond delay="1338"/>
                                          </p:stCondLst>
                                        </p:cTn>
                                        <p:tgtEl>
                                          <p:spTgt spid="5">
                                            <p:txEl>
                                              <p:pRg st="0" end="0"/>
                                            </p:txEl>
                                          </p:spTgt>
                                        </p:tgtEl>
                                      </p:cBhvr>
                                      <p:to x="100000" y="100000"/>
                                    </p:animScale>
                                    <p:animScale>
                                      <p:cBhvr>
                                        <p:cTn id="34" dur="26">
                                          <p:stCondLst>
                                            <p:cond delay="1642"/>
                                          </p:stCondLst>
                                        </p:cTn>
                                        <p:tgtEl>
                                          <p:spTgt spid="5">
                                            <p:txEl>
                                              <p:pRg st="0" end="0"/>
                                            </p:txEl>
                                          </p:spTgt>
                                        </p:tgtEl>
                                      </p:cBhvr>
                                      <p:to x="100000" y="90000"/>
                                    </p:animScale>
                                    <p:animScale>
                                      <p:cBhvr>
                                        <p:cTn id="35" dur="166" decel="50000">
                                          <p:stCondLst>
                                            <p:cond delay="1668"/>
                                          </p:stCondLst>
                                        </p:cTn>
                                        <p:tgtEl>
                                          <p:spTgt spid="5">
                                            <p:txEl>
                                              <p:pRg st="0" end="0"/>
                                            </p:txEl>
                                          </p:spTgt>
                                        </p:tgtEl>
                                      </p:cBhvr>
                                      <p:to x="100000" y="100000"/>
                                    </p:animScale>
                                    <p:animScale>
                                      <p:cBhvr>
                                        <p:cTn id="36" dur="26">
                                          <p:stCondLst>
                                            <p:cond delay="1808"/>
                                          </p:stCondLst>
                                        </p:cTn>
                                        <p:tgtEl>
                                          <p:spTgt spid="5">
                                            <p:txEl>
                                              <p:pRg st="0" end="0"/>
                                            </p:txEl>
                                          </p:spTgt>
                                        </p:tgtEl>
                                      </p:cBhvr>
                                      <p:to x="100000" y="95000"/>
                                    </p:animScale>
                                    <p:animScale>
                                      <p:cBhvr>
                                        <p:cTn id="37" dur="166" decel="50000">
                                          <p:stCondLst>
                                            <p:cond delay="1834"/>
                                          </p:stCondLst>
                                        </p:cTn>
                                        <p:tgtEl>
                                          <p:spTgt spid="5">
                                            <p:txEl>
                                              <p:pRg st="0" end="0"/>
                                            </p:txEl>
                                          </p:spTgt>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80">
                                          <p:stCondLst>
                                            <p:cond delay="0"/>
                                          </p:stCondLst>
                                        </p:cTn>
                                        <p:tgtEl>
                                          <p:spTgt spid="9"/>
                                        </p:tgtEl>
                                      </p:cBhvr>
                                    </p:animEffect>
                                    <p:anim calcmode="lin" valueType="num">
                                      <p:cBhvr>
                                        <p:cTn id="4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6" dur="26">
                                          <p:stCondLst>
                                            <p:cond delay="650"/>
                                          </p:stCondLst>
                                        </p:cTn>
                                        <p:tgtEl>
                                          <p:spTgt spid="9"/>
                                        </p:tgtEl>
                                      </p:cBhvr>
                                      <p:to x="100000" y="60000"/>
                                    </p:animScale>
                                    <p:animScale>
                                      <p:cBhvr>
                                        <p:cTn id="47" dur="166" decel="50000">
                                          <p:stCondLst>
                                            <p:cond delay="676"/>
                                          </p:stCondLst>
                                        </p:cTn>
                                        <p:tgtEl>
                                          <p:spTgt spid="9"/>
                                        </p:tgtEl>
                                      </p:cBhvr>
                                      <p:to x="100000" y="100000"/>
                                    </p:animScale>
                                    <p:animScale>
                                      <p:cBhvr>
                                        <p:cTn id="48" dur="26">
                                          <p:stCondLst>
                                            <p:cond delay="1312"/>
                                          </p:stCondLst>
                                        </p:cTn>
                                        <p:tgtEl>
                                          <p:spTgt spid="9"/>
                                        </p:tgtEl>
                                      </p:cBhvr>
                                      <p:to x="100000" y="80000"/>
                                    </p:animScale>
                                    <p:animScale>
                                      <p:cBhvr>
                                        <p:cTn id="49" dur="166" decel="50000">
                                          <p:stCondLst>
                                            <p:cond delay="1338"/>
                                          </p:stCondLst>
                                        </p:cTn>
                                        <p:tgtEl>
                                          <p:spTgt spid="9"/>
                                        </p:tgtEl>
                                      </p:cBhvr>
                                      <p:to x="100000" y="100000"/>
                                    </p:animScale>
                                    <p:animScale>
                                      <p:cBhvr>
                                        <p:cTn id="50" dur="26">
                                          <p:stCondLst>
                                            <p:cond delay="1642"/>
                                          </p:stCondLst>
                                        </p:cTn>
                                        <p:tgtEl>
                                          <p:spTgt spid="9"/>
                                        </p:tgtEl>
                                      </p:cBhvr>
                                      <p:to x="100000" y="90000"/>
                                    </p:animScale>
                                    <p:animScale>
                                      <p:cBhvr>
                                        <p:cTn id="51" dur="166" decel="50000">
                                          <p:stCondLst>
                                            <p:cond delay="1668"/>
                                          </p:stCondLst>
                                        </p:cTn>
                                        <p:tgtEl>
                                          <p:spTgt spid="9"/>
                                        </p:tgtEl>
                                      </p:cBhvr>
                                      <p:to x="100000" y="100000"/>
                                    </p:animScale>
                                    <p:animScale>
                                      <p:cBhvr>
                                        <p:cTn id="52" dur="26">
                                          <p:stCondLst>
                                            <p:cond delay="1808"/>
                                          </p:stCondLst>
                                        </p:cTn>
                                        <p:tgtEl>
                                          <p:spTgt spid="9"/>
                                        </p:tgtEl>
                                      </p:cBhvr>
                                      <p:to x="100000" y="95000"/>
                                    </p:animScale>
                                    <p:animScale>
                                      <p:cBhvr>
                                        <p:cTn id="53" dur="166" decel="50000">
                                          <p:stCondLst>
                                            <p:cond delay="1834"/>
                                          </p:stCondLst>
                                        </p:cTn>
                                        <p:tgtEl>
                                          <p:spTgt spid="9"/>
                                        </p:tgtEl>
                                      </p:cBhvr>
                                      <p:to x="100000" y="100000"/>
                                    </p:animScale>
                                  </p:childTnLst>
                                </p:cTn>
                              </p:par>
                              <p:par>
                                <p:cTn id="54" presetID="26" presetClass="entr" presetSubtype="0" fill="hold" grpId="0"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down)">
                                      <p:cBhvr>
                                        <p:cTn id="56" dur="580">
                                          <p:stCondLst>
                                            <p:cond delay="0"/>
                                          </p:stCondLst>
                                        </p:cTn>
                                        <p:tgtEl>
                                          <p:spTgt spid="13">
                                            <p:txEl>
                                              <p:pRg st="0" end="0"/>
                                            </p:txEl>
                                          </p:spTgt>
                                        </p:tgtEl>
                                      </p:cBhvr>
                                    </p:animEffect>
                                    <p:anim calcmode="lin" valueType="num">
                                      <p:cBhvr>
                                        <p:cTn id="57"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xEl>
                                              <p:pRg st="0" end="0"/>
                                            </p:txEl>
                                          </p:spTgt>
                                        </p:tgtEl>
                                      </p:cBhvr>
                                      <p:to x="100000" y="60000"/>
                                    </p:animScale>
                                    <p:animScale>
                                      <p:cBhvr>
                                        <p:cTn id="63" dur="166" decel="50000">
                                          <p:stCondLst>
                                            <p:cond delay="676"/>
                                          </p:stCondLst>
                                        </p:cTn>
                                        <p:tgtEl>
                                          <p:spTgt spid="13">
                                            <p:txEl>
                                              <p:pRg st="0" end="0"/>
                                            </p:txEl>
                                          </p:spTgt>
                                        </p:tgtEl>
                                      </p:cBhvr>
                                      <p:to x="100000" y="100000"/>
                                    </p:animScale>
                                    <p:animScale>
                                      <p:cBhvr>
                                        <p:cTn id="64" dur="26">
                                          <p:stCondLst>
                                            <p:cond delay="1312"/>
                                          </p:stCondLst>
                                        </p:cTn>
                                        <p:tgtEl>
                                          <p:spTgt spid="13">
                                            <p:txEl>
                                              <p:pRg st="0" end="0"/>
                                            </p:txEl>
                                          </p:spTgt>
                                        </p:tgtEl>
                                      </p:cBhvr>
                                      <p:to x="100000" y="80000"/>
                                    </p:animScale>
                                    <p:animScale>
                                      <p:cBhvr>
                                        <p:cTn id="65" dur="166" decel="50000">
                                          <p:stCondLst>
                                            <p:cond delay="1338"/>
                                          </p:stCondLst>
                                        </p:cTn>
                                        <p:tgtEl>
                                          <p:spTgt spid="13">
                                            <p:txEl>
                                              <p:pRg st="0" end="0"/>
                                            </p:txEl>
                                          </p:spTgt>
                                        </p:tgtEl>
                                      </p:cBhvr>
                                      <p:to x="100000" y="100000"/>
                                    </p:animScale>
                                    <p:animScale>
                                      <p:cBhvr>
                                        <p:cTn id="66" dur="26">
                                          <p:stCondLst>
                                            <p:cond delay="1642"/>
                                          </p:stCondLst>
                                        </p:cTn>
                                        <p:tgtEl>
                                          <p:spTgt spid="13">
                                            <p:txEl>
                                              <p:pRg st="0" end="0"/>
                                            </p:txEl>
                                          </p:spTgt>
                                        </p:tgtEl>
                                      </p:cBhvr>
                                      <p:to x="100000" y="90000"/>
                                    </p:animScale>
                                    <p:animScale>
                                      <p:cBhvr>
                                        <p:cTn id="67" dur="166" decel="50000">
                                          <p:stCondLst>
                                            <p:cond delay="1668"/>
                                          </p:stCondLst>
                                        </p:cTn>
                                        <p:tgtEl>
                                          <p:spTgt spid="13">
                                            <p:txEl>
                                              <p:pRg st="0" end="0"/>
                                            </p:txEl>
                                          </p:spTgt>
                                        </p:tgtEl>
                                      </p:cBhvr>
                                      <p:to x="100000" y="100000"/>
                                    </p:animScale>
                                    <p:animScale>
                                      <p:cBhvr>
                                        <p:cTn id="68" dur="26">
                                          <p:stCondLst>
                                            <p:cond delay="1808"/>
                                          </p:stCondLst>
                                        </p:cTn>
                                        <p:tgtEl>
                                          <p:spTgt spid="13">
                                            <p:txEl>
                                              <p:pRg st="0" end="0"/>
                                            </p:txEl>
                                          </p:spTgt>
                                        </p:tgtEl>
                                      </p:cBhvr>
                                      <p:to x="100000" y="95000"/>
                                    </p:animScale>
                                    <p:animScale>
                                      <p:cBhvr>
                                        <p:cTn id="69" dur="166" decel="50000">
                                          <p:stCondLst>
                                            <p:cond delay="1834"/>
                                          </p:stCondLst>
                                        </p:cTn>
                                        <p:tgtEl>
                                          <p:spTgt spid="13">
                                            <p:txEl>
                                              <p:pRg st="0" end="0"/>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animEffect transition="in" filter="fade">
                                      <p:cBhvr>
                                        <p:cTn id="74" dur="1000"/>
                                        <p:tgtEl>
                                          <p:spTgt spid="3">
                                            <p:txEl>
                                              <p:pRg st="0" end="0"/>
                                            </p:txEl>
                                          </p:spTgt>
                                        </p:tgtEl>
                                      </p:cBhvr>
                                    </p:animEffect>
                                    <p:anim calcmode="lin" valueType="num">
                                      <p:cBhvr>
                                        <p:cTn id="7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
                                            <p:txEl>
                                              <p:pRg st="0" end="0"/>
                                            </p:txEl>
                                          </p:spTgt>
                                        </p:tgtEl>
                                        <p:attrNameLst>
                                          <p:attrName>style.visibility</p:attrName>
                                        </p:attrNameLst>
                                      </p:cBhvr>
                                      <p:to>
                                        <p:strVal val="visible"/>
                                      </p:to>
                                    </p:set>
                                    <p:animEffect transition="in" filter="fade">
                                      <p:cBhvr>
                                        <p:cTn id="79" dur="1000"/>
                                        <p:tgtEl>
                                          <p:spTgt spid="11">
                                            <p:txEl>
                                              <p:pRg st="0" end="0"/>
                                            </p:txEl>
                                          </p:spTgt>
                                        </p:tgtEl>
                                      </p:cBhvr>
                                    </p:animEffect>
                                    <p:anim calcmode="lin" valueType="num">
                                      <p:cBhvr>
                                        <p:cTn id="8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0"/>
                                        <p:tgtEl>
                                          <p:spTgt spid="8"/>
                                        </p:tgtEl>
                                      </p:cBhvr>
                                    </p:animEffect>
                                    <p:anim calcmode="lin" valueType="num">
                                      <p:cBhvr>
                                        <p:cTn id="85" dur="1000" fill="hold"/>
                                        <p:tgtEl>
                                          <p:spTgt spid="8"/>
                                        </p:tgtEl>
                                        <p:attrNameLst>
                                          <p:attrName>ppt_x</p:attrName>
                                        </p:attrNameLst>
                                      </p:cBhvr>
                                      <p:tavLst>
                                        <p:tav tm="0">
                                          <p:val>
                                            <p:strVal val="#ppt_x"/>
                                          </p:val>
                                        </p:tav>
                                        <p:tav tm="100000">
                                          <p:val>
                                            <p:strVal val="#ppt_x"/>
                                          </p:val>
                                        </p:tav>
                                      </p:tavLst>
                                    </p:anim>
                                    <p:anim calcmode="lin" valueType="num">
                                      <p:cBhvr>
                                        <p:cTn id="8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down)">
                                      <p:cBhvr>
                                        <p:cTn id="91" dur="580">
                                          <p:stCondLst>
                                            <p:cond delay="0"/>
                                          </p:stCondLst>
                                        </p:cTn>
                                        <p:tgtEl>
                                          <p:spTgt spid="7"/>
                                        </p:tgtEl>
                                      </p:cBhvr>
                                    </p:animEffect>
                                    <p:anim calcmode="lin" valueType="num">
                                      <p:cBhvr>
                                        <p:cTn id="9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7" dur="26">
                                          <p:stCondLst>
                                            <p:cond delay="650"/>
                                          </p:stCondLst>
                                        </p:cTn>
                                        <p:tgtEl>
                                          <p:spTgt spid="7"/>
                                        </p:tgtEl>
                                      </p:cBhvr>
                                      <p:to x="100000" y="60000"/>
                                    </p:animScale>
                                    <p:animScale>
                                      <p:cBhvr>
                                        <p:cTn id="98" dur="166" decel="50000">
                                          <p:stCondLst>
                                            <p:cond delay="676"/>
                                          </p:stCondLst>
                                        </p:cTn>
                                        <p:tgtEl>
                                          <p:spTgt spid="7"/>
                                        </p:tgtEl>
                                      </p:cBhvr>
                                      <p:to x="100000" y="100000"/>
                                    </p:animScale>
                                    <p:animScale>
                                      <p:cBhvr>
                                        <p:cTn id="99" dur="26">
                                          <p:stCondLst>
                                            <p:cond delay="1312"/>
                                          </p:stCondLst>
                                        </p:cTn>
                                        <p:tgtEl>
                                          <p:spTgt spid="7"/>
                                        </p:tgtEl>
                                      </p:cBhvr>
                                      <p:to x="100000" y="80000"/>
                                    </p:animScale>
                                    <p:animScale>
                                      <p:cBhvr>
                                        <p:cTn id="100" dur="166" decel="50000">
                                          <p:stCondLst>
                                            <p:cond delay="1338"/>
                                          </p:stCondLst>
                                        </p:cTn>
                                        <p:tgtEl>
                                          <p:spTgt spid="7"/>
                                        </p:tgtEl>
                                      </p:cBhvr>
                                      <p:to x="100000" y="100000"/>
                                    </p:animScale>
                                    <p:animScale>
                                      <p:cBhvr>
                                        <p:cTn id="101" dur="26">
                                          <p:stCondLst>
                                            <p:cond delay="1642"/>
                                          </p:stCondLst>
                                        </p:cTn>
                                        <p:tgtEl>
                                          <p:spTgt spid="7"/>
                                        </p:tgtEl>
                                      </p:cBhvr>
                                      <p:to x="100000" y="90000"/>
                                    </p:animScale>
                                    <p:animScale>
                                      <p:cBhvr>
                                        <p:cTn id="102" dur="166" decel="50000">
                                          <p:stCondLst>
                                            <p:cond delay="1668"/>
                                          </p:stCondLst>
                                        </p:cTn>
                                        <p:tgtEl>
                                          <p:spTgt spid="7"/>
                                        </p:tgtEl>
                                      </p:cBhvr>
                                      <p:to x="100000" y="100000"/>
                                    </p:animScale>
                                    <p:animScale>
                                      <p:cBhvr>
                                        <p:cTn id="103" dur="26">
                                          <p:stCondLst>
                                            <p:cond delay="1808"/>
                                          </p:stCondLst>
                                        </p:cTn>
                                        <p:tgtEl>
                                          <p:spTgt spid="7"/>
                                        </p:tgtEl>
                                      </p:cBhvr>
                                      <p:to x="100000" y="95000"/>
                                    </p:animScale>
                                    <p:animScale>
                                      <p:cBhvr>
                                        <p:cTn id="104" dur="166" decel="50000">
                                          <p:stCondLst>
                                            <p:cond delay="1834"/>
                                          </p:stCondLst>
                                        </p:cTn>
                                        <p:tgtEl>
                                          <p:spTgt spid="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
                                            <p:txEl>
                                              <p:pRg st="0" end="0"/>
                                            </p:txEl>
                                          </p:spTgt>
                                        </p:tgtEl>
                                        <p:attrNameLst>
                                          <p:attrName>style.visibility</p:attrName>
                                        </p:attrNameLst>
                                      </p:cBhvr>
                                      <p:to>
                                        <p:strVal val="visible"/>
                                      </p:to>
                                    </p:set>
                                    <p:animEffect transition="in" filter="wipe(down)">
                                      <p:cBhvr>
                                        <p:cTn id="107" dur="580">
                                          <p:stCondLst>
                                            <p:cond delay="0"/>
                                          </p:stCondLst>
                                        </p:cTn>
                                        <p:tgtEl>
                                          <p:spTgt spid="4">
                                            <p:txEl>
                                              <p:pRg st="0" end="0"/>
                                            </p:txEl>
                                          </p:spTgt>
                                        </p:tgtEl>
                                      </p:cBhvr>
                                    </p:animEffect>
                                    <p:anim calcmode="lin" valueType="num">
                                      <p:cBhvr>
                                        <p:cTn id="10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4">
                                            <p:txEl>
                                              <p:pRg st="0" end="0"/>
                                            </p:txEl>
                                          </p:spTgt>
                                        </p:tgtEl>
                                      </p:cBhvr>
                                      <p:to x="100000" y="60000"/>
                                    </p:animScale>
                                    <p:animScale>
                                      <p:cBhvr>
                                        <p:cTn id="114" dur="166" decel="50000">
                                          <p:stCondLst>
                                            <p:cond delay="676"/>
                                          </p:stCondLst>
                                        </p:cTn>
                                        <p:tgtEl>
                                          <p:spTgt spid="4">
                                            <p:txEl>
                                              <p:pRg st="0" end="0"/>
                                            </p:txEl>
                                          </p:spTgt>
                                        </p:tgtEl>
                                      </p:cBhvr>
                                      <p:to x="100000" y="100000"/>
                                    </p:animScale>
                                    <p:animScale>
                                      <p:cBhvr>
                                        <p:cTn id="115" dur="26">
                                          <p:stCondLst>
                                            <p:cond delay="1312"/>
                                          </p:stCondLst>
                                        </p:cTn>
                                        <p:tgtEl>
                                          <p:spTgt spid="4">
                                            <p:txEl>
                                              <p:pRg st="0" end="0"/>
                                            </p:txEl>
                                          </p:spTgt>
                                        </p:tgtEl>
                                      </p:cBhvr>
                                      <p:to x="100000" y="80000"/>
                                    </p:animScale>
                                    <p:animScale>
                                      <p:cBhvr>
                                        <p:cTn id="116" dur="166" decel="50000">
                                          <p:stCondLst>
                                            <p:cond delay="1338"/>
                                          </p:stCondLst>
                                        </p:cTn>
                                        <p:tgtEl>
                                          <p:spTgt spid="4">
                                            <p:txEl>
                                              <p:pRg st="0" end="0"/>
                                            </p:txEl>
                                          </p:spTgt>
                                        </p:tgtEl>
                                      </p:cBhvr>
                                      <p:to x="100000" y="100000"/>
                                    </p:animScale>
                                    <p:animScale>
                                      <p:cBhvr>
                                        <p:cTn id="117" dur="26">
                                          <p:stCondLst>
                                            <p:cond delay="1642"/>
                                          </p:stCondLst>
                                        </p:cTn>
                                        <p:tgtEl>
                                          <p:spTgt spid="4">
                                            <p:txEl>
                                              <p:pRg st="0" end="0"/>
                                            </p:txEl>
                                          </p:spTgt>
                                        </p:tgtEl>
                                      </p:cBhvr>
                                      <p:to x="100000" y="90000"/>
                                    </p:animScale>
                                    <p:animScale>
                                      <p:cBhvr>
                                        <p:cTn id="118" dur="166" decel="50000">
                                          <p:stCondLst>
                                            <p:cond delay="1668"/>
                                          </p:stCondLst>
                                        </p:cTn>
                                        <p:tgtEl>
                                          <p:spTgt spid="4">
                                            <p:txEl>
                                              <p:pRg st="0" end="0"/>
                                            </p:txEl>
                                          </p:spTgt>
                                        </p:tgtEl>
                                      </p:cBhvr>
                                      <p:to x="100000" y="100000"/>
                                    </p:animScale>
                                    <p:animScale>
                                      <p:cBhvr>
                                        <p:cTn id="119" dur="26">
                                          <p:stCondLst>
                                            <p:cond delay="1808"/>
                                          </p:stCondLst>
                                        </p:cTn>
                                        <p:tgtEl>
                                          <p:spTgt spid="4">
                                            <p:txEl>
                                              <p:pRg st="0" end="0"/>
                                            </p:txEl>
                                          </p:spTgt>
                                        </p:tgtEl>
                                      </p:cBhvr>
                                      <p:to x="100000" y="95000"/>
                                    </p:animScale>
                                    <p:animScale>
                                      <p:cBhvr>
                                        <p:cTn id="120" dur="166" decel="50000">
                                          <p:stCondLst>
                                            <p:cond delay="1834"/>
                                          </p:stCondLst>
                                        </p:cTn>
                                        <p:tgtEl>
                                          <p:spTgt spid="4">
                                            <p:txEl>
                                              <p:pRg st="0" end="0"/>
                                            </p:txEl>
                                          </p:spTgt>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2">
                                            <p:txEl>
                                              <p:pRg st="0" end="0"/>
                                            </p:txEl>
                                          </p:spTgt>
                                        </p:tgtEl>
                                        <p:attrNameLst>
                                          <p:attrName>style.visibility</p:attrName>
                                        </p:attrNameLst>
                                      </p:cBhvr>
                                      <p:to>
                                        <p:strVal val="visible"/>
                                      </p:to>
                                    </p:set>
                                    <p:animEffect transition="in" filter="wipe(down)">
                                      <p:cBhvr>
                                        <p:cTn id="123" dur="580">
                                          <p:stCondLst>
                                            <p:cond delay="0"/>
                                          </p:stCondLst>
                                        </p:cTn>
                                        <p:tgtEl>
                                          <p:spTgt spid="12">
                                            <p:txEl>
                                              <p:pRg st="0" end="0"/>
                                            </p:txEl>
                                          </p:spTgt>
                                        </p:tgtEl>
                                      </p:cBhvr>
                                    </p:animEffect>
                                    <p:anim calcmode="lin" valueType="num">
                                      <p:cBhvr>
                                        <p:cTn id="124"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12">
                                            <p:txEl>
                                              <p:pRg st="0" end="0"/>
                                            </p:txEl>
                                          </p:spTgt>
                                        </p:tgtEl>
                                      </p:cBhvr>
                                      <p:to x="100000" y="60000"/>
                                    </p:animScale>
                                    <p:animScale>
                                      <p:cBhvr>
                                        <p:cTn id="130" dur="166" decel="50000">
                                          <p:stCondLst>
                                            <p:cond delay="676"/>
                                          </p:stCondLst>
                                        </p:cTn>
                                        <p:tgtEl>
                                          <p:spTgt spid="12">
                                            <p:txEl>
                                              <p:pRg st="0" end="0"/>
                                            </p:txEl>
                                          </p:spTgt>
                                        </p:tgtEl>
                                      </p:cBhvr>
                                      <p:to x="100000" y="100000"/>
                                    </p:animScale>
                                    <p:animScale>
                                      <p:cBhvr>
                                        <p:cTn id="131" dur="26">
                                          <p:stCondLst>
                                            <p:cond delay="1312"/>
                                          </p:stCondLst>
                                        </p:cTn>
                                        <p:tgtEl>
                                          <p:spTgt spid="12">
                                            <p:txEl>
                                              <p:pRg st="0" end="0"/>
                                            </p:txEl>
                                          </p:spTgt>
                                        </p:tgtEl>
                                      </p:cBhvr>
                                      <p:to x="100000" y="80000"/>
                                    </p:animScale>
                                    <p:animScale>
                                      <p:cBhvr>
                                        <p:cTn id="132" dur="166" decel="50000">
                                          <p:stCondLst>
                                            <p:cond delay="1338"/>
                                          </p:stCondLst>
                                        </p:cTn>
                                        <p:tgtEl>
                                          <p:spTgt spid="12">
                                            <p:txEl>
                                              <p:pRg st="0" end="0"/>
                                            </p:txEl>
                                          </p:spTgt>
                                        </p:tgtEl>
                                      </p:cBhvr>
                                      <p:to x="100000" y="100000"/>
                                    </p:animScale>
                                    <p:animScale>
                                      <p:cBhvr>
                                        <p:cTn id="133" dur="26">
                                          <p:stCondLst>
                                            <p:cond delay="1642"/>
                                          </p:stCondLst>
                                        </p:cTn>
                                        <p:tgtEl>
                                          <p:spTgt spid="12">
                                            <p:txEl>
                                              <p:pRg st="0" end="0"/>
                                            </p:txEl>
                                          </p:spTgt>
                                        </p:tgtEl>
                                      </p:cBhvr>
                                      <p:to x="100000" y="90000"/>
                                    </p:animScale>
                                    <p:animScale>
                                      <p:cBhvr>
                                        <p:cTn id="134" dur="166" decel="50000">
                                          <p:stCondLst>
                                            <p:cond delay="1668"/>
                                          </p:stCondLst>
                                        </p:cTn>
                                        <p:tgtEl>
                                          <p:spTgt spid="12">
                                            <p:txEl>
                                              <p:pRg st="0" end="0"/>
                                            </p:txEl>
                                          </p:spTgt>
                                        </p:tgtEl>
                                      </p:cBhvr>
                                      <p:to x="100000" y="100000"/>
                                    </p:animScale>
                                    <p:animScale>
                                      <p:cBhvr>
                                        <p:cTn id="135" dur="26">
                                          <p:stCondLst>
                                            <p:cond delay="1808"/>
                                          </p:stCondLst>
                                        </p:cTn>
                                        <p:tgtEl>
                                          <p:spTgt spid="12">
                                            <p:txEl>
                                              <p:pRg st="0" end="0"/>
                                            </p:txEl>
                                          </p:spTgt>
                                        </p:tgtEl>
                                      </p:cBhvr>
                                      <p:to x="100000" y="95000"/>
                                    </p:animScale>
                                    <p:animScale>
                                      <p:cBhvr>
                                        <p:cTn id="136" dur="166" decel="50000">
                                          <p:stCondLst>
                                            <p:cond delay="1834"/>
                                          </p:stCondLst>
                                        </p:cTn>
                                        <p:tgtEl>
                                          <p:spTgt spid="1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p:bldP spid="8" grpId="0"/>
      <p:bldP spid="9" grpId="0"/>
      <p:bldP spid="10" grpId="0" build="p"/>
      <p:bldP spid="11" grpId="0" build="p"/>
      <p:bldP spid="12" grpId="0" uiExpand="1" build="p"/>
      <p:bldP spid="1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32EF2-B329-27B2-9D1E-A6A501571B28}"/>
              </a:ext>
            </a:extLst>
          </p:cNvPr>
          <p:cNvSpPr>
            <a:spLocks noGrp="1"/>
          </p:cNvSpPr>
          <p:nvPr>
            <p:ph type="title"/>
          </p:nvPr>
        </p:nvSpPr>
        <p:spPr>
          <a:xfrm>
            <a:off x="637685" y="1363074"/>
            <a:ext cx="1026900" cy="447600"/>
          </a:xfrm>
        </p:spPr>
        <p:txBody>
          <a:bodyPr/>
          <a:lstStyle/>
          <a:p>
            <a:r>
              <a:rPr lang="en-US" dirty="0"/>
              <a:t>1</a:t>
            </a:r>
          </a:p>
        </p:txBody>
      </p:sp>
      <p:sp>
        <p:nvSpPr>
          <p:cNvPr id="10" name="Subtitle 9">
            <a:extLst>
              <a:ext uri="{FF2B5EF4-FFF2-40B4-BE49-F238E27FC236}">
                <a16:creationId xmlns:a16="http://schemas.microsoft.com/office/drawing/2014/main" id="{46CDF597-AFC7-DC00-7907-5136A243F4DB}"/>
              </a:ext>
            </a:extLst>
          </p:cNvPr>
          <p:cNvSpPr>
            <a:spLocks noGrp="1"/>
          </p:cNvSpPr>
          <p:nvPr>
            <p:ph type="subTitle" idx="8"/>
          </p:nvPr>
        </p:nvSpPr>
        <p:spPr>
          <a:xfrm>
            <a:off x="5654568" y="1191142"/>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Abstract</a:t>
            </a:r>
            <a:endParaRPr lang="en-US" dirty="0">
              <a:solidFill>
                <a:schemeClr val="accent2">
                  <a:lumMod val="90000"/>
                </a:schemeClr>
              </a:solidFill>
            </a:endParaRPr>
          </a:p>
        </p:txBody>
      </p:sp>
      <p:sp>
        <p:nvSpPr>
          <p:cNvPr id="14" name="Title 13">
            <a:extLst>
              <a:ext uri="{FF2B5EF4-FFF2-40B4-BE49-F238E27FC236}">
                <a16:creationId xmlns:a16="http://schemas.microsoft.com/office/drawing/2014/main" id="{244E19B3-D53C-E779-0DA5-F097A9EEEE16}"/>
              </a:ext>
            </a:extLst>
          </p:cNvPr>
          <p:cNvSpPr>
            <a:spLocks noGrp="1"/>
          </p:cNvSpPr>
          <p:nvPr>
            <p:ph type="title" idx="15"/>
          </p:nvPr>
        </p:nvSpPr>
        <p:spPr>
          <a:xfrm>
            <a:off x="720000" y="445025"/>
            <a:ext cx="7704000" cy="532186"/>
          </a:xfrm>
        </p:spPr>
        <p:txBody>
          <a:bodyPr/>
          <a:lstStyle/>
          <a:p>
            <a:r>
              <a:rPr lang="en-US" sz="36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t>OOP Principles</a:t>
            </a:r>
            <a:br>
              <a:rPr lang="en-US" sz="18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br>
            <a:br>
              <a:rPr lang="en-US" dirty="0">
                <a:solidFill>
                  <a:schemeClr val="accent2">
                    <a:lumMod val="90000"/>
                  </a:schemeClr>
                </a:solidFill>
                <a:effectLst/>
              </a:rPr>
            </a:br>
            <a:endParaRPr lang="en-US" dirty="0">
              <a:solidFill>
                <a:schemeClr val="accent2">
                  <a:lumMod val="90000"/>
                </a:schemeClr>
              </a:solidFill>
            </a:endParaRPr>
          </a:p>
        </p:txBody>
      </p:sp>
      <p:sp>
        <p:nvSpPr>
          <p:cNvPr id="17" name="Title 5">
            <a:extLst>
              <a:ext uri="{FF2B5EF4-FFF2-40B4-BE49-F238E27FC236}">
                <a16:creationId xmlns:a16="http://schemas.microsoft.com/office/drawing/2014/main" id="{B852B3A5-D3BA-842D-61EC-59F60523312F}"/>
              </a:ext>
            </a:extLst>
          </p:cNvPr>
          <p:cNvSpPr txBox="1">
            <a:spLocks/>
          </p:cNvSpPr>
          <p:nvPr/>
        </p:nvSpPr>
        <p:spPr>
          <a:xfrm>
            <a:off x="4572000" y="1313759"/>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1"/>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US" dirty="0"/>
              <a:t>2</a:t>
            </a:r>
          </a:p>
        </p:txBody>
      </p:sp>
      <p:sp>
        <p:nvSpPr>
          <p:cNvPr id="23" name="Subtitle 9">
            <a:extLst>
              <a:ext uri="{FF2B5EF4-FFF2-40B4-BE49-F238E27FC236}">
                <a16:creationId xmlns:a16="http://schemas.microsoft.com/office/drawing/2014/main" id="{EBD3F923-A2A5-4C0F-8F7F-218A682C1CD1}"/>
              </a:ext>
            </a:extLst>
          </p:cNvPr>
          <p:cNvSpPr txBox="1">
            <a:spLocks/>
          </p:cNvSpPr>
          <p:nvPr/>
        </p:nvSpPr>
        <p:spPr>
          <a:xfrm>
            <a:off x="1606956" y="1217784"/>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Encapsulation</a:t>
            </a:r>
            <a:endParaRPr lang="en-US" dirty="0">
              <a:solidFill>
                <a:schemeClr val="accent2">
                  <a:lumMod val="90000"/>
                </a:schemeClr>
              </a:solidFill>
            </a:endParaRPr>
          </a:p>
        </p:txBody>
      </p:sp>
      <p:pic>
        <p:nvPicPr>
          <p:cNvPr id="3" name="Picture 2">
            <a:extLst>
              <a:ext uri="{FF2B5EF4-FFF2-40B4-BE49-F238E27FC236}">
                <a16:creationId xmlns:a16="http://schemas.microsoft.com/office/drawing/2014/main" id="{608DF476-DE76-81AB-F9C6-BDB9BA57EE0B}"/>
              </a:ext>
            </a:extLst>
          </p:cNvPr>
          <p:cNvPicPr>
            <a:picLocks noChangeAspect="1"/>
          </p:cNvPicPr>
          <p:nvPr/>
        </p:nvPicPr>
        <p:blipFill>
          <a:blip r:embed="rId2"/>
          <a:stretch>
            <a:fillRect/>
          </a:stretch>
        </p:blipFill>
        <p:spPr>
          <a:xfrm>
            <a:off x="1151135" y="1790484"/>
            <a:ext cx="3333979" cy="3151092"/>
          </a:xfrm>
          <a:prstGeom prst="rect">
            <a:avLst/>
          </a:prstGeom>
        </p:spPr>
      </p:pic>
      <p:pic>
        <p:nvPicPr>
          <p:cNvPr id="5" name="Picture 4">
            <a:extLst>
              <a:ext uri="{FF2B5EF4-FFF2-40B4-BE49-F238E27FC236}">
                <a16:creationId xmlns:a16="http://schemas.microsoft.com/office/drawing/2014/main" id="{CB78AB4C-5D5D-772B-84CA-D7D37E2C4B3B}"/>
              </a:ext>
            </a:extLst>
          </p:cNvPr>
          <p:cNvPicPr>
            <a:picLocks noChangeAspect="1"/>
          </p:cNvPicPr>
          <p:nvPr/>
        </p:nvPicPr>
        <p:blipFill>
          <a:blip r:embed="rId3"/>
          <a:stretch>
            <a:fillRect/>
          </a:stretch>
        </p:blipFill>
        <p:spPr>
          <a:xfrm>
            <a:off x="5140457" y="1761359"/>
            <a:ext cx="2788995" cy="3288427"/>
          </a:xfrm>
          <a:prstGeom prst="rect">
            <a:avLst/>
          </a:prstGeom>
        </p:spPr>
      </p:pic>
    </p:spTree>
    <p:extLst>
      <p:ext uri="{BB962C8B-B14F-4D97-AF65-F5344CB8AC3E}">
        <p14:creationId xmlns:p14="http://schemas.microsoft.com/office/powerpoint/2010/main" val="175111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10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32EF2-B329-27B2-9D1E-A6A501571B28}"/>
              </a:ext>
            </a:extLst>
          </p:cNvPr>
          <p:cNvSpPr>
            <a:spLocks noGrp="1"/>
          </p:cNvSpPr>
          <p:nvPr>
            <p:ph type="title"/>
          </p:nvPr>
        </p:nvSpPr>
        <p:spPr>
          <a:xfrm>
            <a:off x="637685" y="287693"/>
            <a:ext cx="1026900" cy="447600"/>
          </a:xfrm>
        </p:spPr>
        <p:txBody>
          <a:bodyPr/>
          <a:lstStyle/>
          <a:p>
            <a:r>
              <a:rPr lang="en-US" dirty="0"/>
              <a:t>3</a:t>
            </a:r>
          </a:p>
        </p:txBody>
      </p:sp>
      <p:sp>
        <p:nvSpPr>
          <p:cNvPr id="10" name="Subtitle 9">
            <a:extLst>
              <a:ext uri="{FF2B5EF4-FFF2-40B4-BE49-F238E27FC236}">
                <a16:creationId xmlns:a16="http://schemas.microsoft.com/office/drawing/2014/main" id="{46CDF597-AFC7-DC00-7907-5136A243F4DB}"/>
              </a:ext>
            </a:extLst>
          </p:cNvPr>
          <p:cNvSpPr>
            <a:spLocks noGrp="1"/>
          </p:cNvSpPr>
          <p:nvPr>
            <p:ph type="subTitle" idx="8"/>
          </p:nvPr>
        </p:nvSpPr>
        <p:spPr>
          <a:xfrm>
            <a:off x="5654568" y="115761"/>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Polymorphism</a:t>
            </a:r>
            <a:endParaRPr lang="en-US" dirty="0">
              <a:solidFill>
                <a:schemeClr val="accent2">
                  <a:lumMod val="90000"/>
                </a:schemeClr>
              </a:solidFill>
            </a:endParaRPr>
          </a:p>
        </p:txBody>
      </p:sp>
      <p:sp>
        <p:nvSpPr>
          <p:cNvPr id="17" name="Title 5">
            <a:extLst>
              <a:ext uri="{FF2B5EF4-FFF2-40B4-BE49-F238E27FC236}">
                <a16:creationId xmlns:a16="http://schemas.microsoft.com/office/drawing/2014/main" id="{B852B3A5-D3BA-842D-61EC-59F60523312F}"/>
              </a:ext>
            </a:extLst>
          </p:cNvPr>
          <p:cNvSpPr txBox="1">
            <a:spLocks/>
          </p:cNvSpPr>
          <p:nvPr/>
        </p:nvSpPr>
        <p:spPr>
          <a:xfrm>
            <a:off x="4572000" y="240861"/>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1"/>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US" dirty="0"/>
              <a:t>4</a:t>
            </a:r>
          </a:p>
        </p:txBody>
      </p:sp>
      <p:sp>
        <p:nvSpPr>
          <p:cNvPr id="23" name="Subtitle 9">
            <a:extLst>
              <a:ext uri="{FF2B5EF4-FFF2-40B4-BE49-F238E27FC236}">
                <a16:creationId xmlns:a16="http://schemas.microsoft.com/office/drawing/2014/main" id="{EBD3F923-A2A5-4C0F-8F7F-218A682C1CD1}"/>
              </a:ext>
            </a:extLst>
          </p:cNvPr>
          <p:cNvSpPr txBox="1">
            <a:spLocks/>
          </p:cNvSpPr>
          <p:nvPr/>
        </p:nvSpPr>
        <p:spPr>
          <a:xfrm>
            <a:off x="1606956" y="142403"/>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Inheritance</a:t>
            </a:r>
            <a:endParaRPr lang="en-US" dirty="0">
              <a:solidFill>
                <a:schemeClr val="accent2">
                  <a:lumMod val="90000"/>
                </a:schemeClr>
              </a:solidFill>
            </a:endParaRPr>
          </a:p>
        </p:txBody>
      </p:sp>
      <p:pic>
        <p:nvPicPr>
          <p:cNvPr id="3" name="Picture 2">
            <a:extLst>
              <a:ext uri="{FF2B5EF4-FFF2-40B4-BE49-F238E27FC236}">
                <a16:creationId xmlns:a16="http://schemas.microsoft.com/office/drawing/2014/main" id="{5F9C84D1-0726-0DC3-484D-5ECFB34239E6}"/>
              </a:ext>
            </a:extLst>
          </p:cNvPr>
          <p:cNvPicPr>
            <a:picLocks noChangeAspect="1"/>
          </p:cNvPicPr>
          <p:nvPr/>
        </p:nvPicPr>
        <p:blipFill>
          <a:blip r:embed="rId2"/>
          <a:stretch>
            <a:fillRect/>
          </a:stretch>
        </p:blipFill>
        <p:spPr>
          <a:xfrm>
            <a:off x="695735" y="833751"/>
            <a:ext cx="3876265" cy="3633713"/>
          </a:xfrm>
          <a:prstGeom prst="rect">
            <a:avLst/>
          </a:prstGeom>
        </p:spPr>
      </p:pic>
      <p:pic>
        <p:nvPicPr>
          <p:cNvPr id="9" name="Picture 8">
            <a:extLst>
              <a:ext uri="{FF2B5EF4-FFF2-40B4-BE49-F238E27FC236}">
                <a16:creationId xmlns:a16="http://schemas.microsoft.com/office/drawing/2014/main" id="{E5476B31-1E37-6F45-CAAF-2DCBF0CB4ED3}"/>
              </a:ext>
            </a:extLst>
          </p:cNvPr>
          <p:cNvPicPr>
            <a:picLocks noChangeAspect="1"/>
          </p:cNvPicPr>
          <p:nvPr/>
        </p:nvPicPr>
        <p:blipFill>
          <a:blip r:embed="rId3"/>
          <a:stretch>
            <a:fillRect/>
          </a:stretch>
        </p:blipFill>
        <p:spPr>
          <a:xfrm>
            <a:off x="5204112" y="735293"/>
            <a:ext cx="3129613" cy="4246945"/>
          </a:xfrm>
          <a:prstGeom prst="rect">
            <a:avLst/>
          </a:prstGeom>
        </p:spPr>
      </p:pic>
    </p:spTree>
    <p:extLst>
      <p:ext uri="{BB962C8B-B14F-4D97-AF65-F5344CB8AC3E}">
        <p14:creationId xmlns:p14="http://schemas.microsoft.com/office/powerpoint/2010/main" val="4073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Types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5278-BE24-C830-0D45-79E723547B4B}"/>
              </a:ext>
            </a:extLst>
          </p:cNvPr>
          <p:cNvSpPr>
            <a:spLocks noGrp="1"/>
          </p:cNvSpPr>
          <p:nvPr>
            <p:ph type="title"/>
          </p:nvPr>
        </p:nvSpPr>
        <p:spPr/>
        <p:txBody>
          <a:bodyPr/>
          <a:lstStyle/>
          <a:p>
            <a:r>
              <a:rPr lang="en-US" sz="2800" dirty="0">
                <a:solidFill>
                  <a:schemeClr val="accent2">
                    <a:lumMod val="90000"/>
                  </a:schemeClr>
                </a:solidFill>
              </a:rPr>
              <a:t>Some Shorthand </a:t>
            </a:r>
            <a:r>
              <a:rPr lang="en-US" sz="2800" b="0" i="0" dirty="0">
                <a:solidFill>
                  <a:schemeClr val="accent2">
                    <a:lumMod val="90000"/>
                  </a:schemeClr>
                </a:solidFill>
                <a:effectLst/>
                <a:latin typeface="-apple-system"/>
              </a:rPr>
              <a:t>notations</a:t>
            </a:r>
            <a:r>
              <a:rPr lang="en-US" sz="2800" dirty="0">
                <a:solidFill>
                  <a:schemeClr val="accent2">
                    <a:lumMod val="90000"/>
                  </a:schemeClr>
                </a:solidFill>
              </a:rPr>
              <a:t> in Dart</a:t>
            </a:r>
          </a:p>
        </p:txBody>
      </p:sp>
      <p:pic>
        <p:nvPicPr>
          <p:cNvPr id="7" name="Picture 6">
            <a:extLst>
              <a:ext uri="{FF2B5EF4-FFF2-40B4-BE49-F238E27FC236}">
                <a16:creationId xmlns:a16="http://schemas.microsoft.com/office/drawing/2014/main" id="{D6997A43-A2D2-26F3-4E50-B93818844754}"/>
              </a:ext>
            </a:extLst>
          </p:cNvPr>
          <p:cNvPicPr>
            <a:picLocks noChangeAspect="1"/>
          </p:cNvPicPr>
          <p:nvPr/>
        </p:nvPicPr>
        <p:blipFill>
          <a:blip r:embed="rId3"/>
          <a:stretch>
            <a:fillRect/>
          </a:stretch>
        </p:blipFill>
        <p:spPr>
          <a:xfrm>
            <a:off x="1734577" y="1066586"/>
            <a:ext cx="5337899" cy="3680750"/>
          </a:xfrm>
          <a:prstGeom prst="rect">
            <a:avLst/>
          </a:prstGeom>
        </p:spPr>
      </p:pic>
    </p:spTree>
    <p:extLst>
      <p:ext uri="{BB962C8B-B14F-4D97-AF65-F5344CB8AC3E}">
        <p14:creationId xmlns:p14="http://schemas.microsoft.com/office/powerpoint/2010/main" val="8810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F1306-D89F-B24C-1398-56C188C1A8E7}"/>
              </a:ext>
            </a:extLst>
          </p:cNvPr>
          <p:cNvPicPr>
            <a:picLocks noChangeAspect="1"/>
          </p:cNvPicPr>
          <p:nvPr/>
        </p:nvPicPr>
        <p:blipFill>
          <a:blip r:embed="rId2"/>
          <a:stretch>
            <a:fillRect/>
          </a:stretch>
        </p:blipFill>
        <p:spPr>
          <a:xfrm>
            <a:off x="1064616" y="498191"/>
            <a:ext cx="7014767" cy="3959507"/>
          </a:xfrm>
          <a:prstGeom prst="rect">
            <a:avLst/>
          </a:prstGeom>
        </p:spPr>
      </p:pic>
    </p:spTree>
    <p:extLst>
      <p:ext uri="{BB962C8B-B14F-4D97-AF65-F5344CB8AC3E}">
        <p14:creationId xmlns:p14="http://schemas.microsoft.com/office/powerpoint/2010/main" val="33003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747227" y="2341603"/>
            <a:ext cx="5923961" cy="1757082"/>
          </a:xfrm>
          <a:prstGeom prst="rect">
            <a:avLst/>
          </a:prstGeom>
        </p:spPr>
        <p:txBody>
          <a:bodyPr spcFirstLastPara="1" wrap="square" lIns="91425" tIns="91425" rIns="91425" bIns="91425" anchor="b" anchorCtr="0">
            <a:noAutofit/>
          </a:bodyPr>
          <a:lstStyle/>
          <a:p>
            <a:r>
              <a:rPr lang="en-US" dirty="0"/>
              <a:t>Asynchronous  Programming</a:t>
            </a:r>
            <a:br>
              <a:rPr lang="en-US" dirty="0"/>
            </a:br>
            <a:endParaRPr lang="en-US" dirty="0"/>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948908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624263" y="1660358"/>
            <a:ext cx="5837894" cy="827028"/>
          </a:xfrm>
        </p:spPr>
        <p:txBody>
          <a:bodyPr>
            <a:noAutofit/>
          </a:bodyPr>
          <a:lstStyle/>
          <a:p>
            <a:pPr algn="l">
              <a:lnSpc>
                <a:spcPct val="100000"/>
              </a:lnSpc>
              <a:spcAft>
                <a:spcPts val="1200"/>
              </a:spcAft>
            </a:pPr>
            <a:r>
              <a:rPr lang="en-US" sz="1800" b="0" dirty="0"/>
              <a:t>In simple,  future represent that data will be available</a:t>
            </a:r>
            <a:br>
              <a:rPr lang="en-US" sz="1800" b="0" dirty="0"/>
            </a:br>
            <a:r>
              <a:rPr lang="en-US" sz="1800" b="0" dirty="0"/>
              <a:t>after period of time (in future)</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556716" y="1016545"/>
            <a:ext cx="5746453" cy="706251"/>
          </a:xfrm>
        </p:spPr>
        <p:txBody>
          <a:bodyPr/>
          <a:lstStyle/>
          <a:p>
            <a:pPr algn="l"/>
            <a:r>
              <a:rPr lang="en-US" sz="2400" dirty="0">
                <a:solidFill>
                  <a:schemeClr val="dk1"/>
                </a:solidFill>
              </a:rPr>
              <a:t>Future</a:t>
            </a:r>
          </a:p>
        </p:txBody>
      </p:sp>
    </p:spTree>
    <p:extLst>
      <p:ext uri="{BB962C8B-B14F-4D97-AF65-F5344CB8AC3E}">
        <p14:creationId xmlns:p14="http://schemas.microsoft.com/office/powerpoint/2010/main" val="342750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660130" y="1447801"/>
            <a:ext cx="5295841" cy="930728"/>
          </a:xfrm>
        </p:spPr>
        <p:txBody>
          <a:bodyPr>
            <a:noAutofit/>
          </a:bodyPr>
          <a:lstStyle/>
          <a:p>
            <a:pPr algn="l">
              <a:lnSpc>
                <a:spcPct val="100000"/>
              </a:lnSpc>
              <a:spcAft>
                <a:spcPts val="1200"/>
              </a:spcAft>
            </a:pPr>
            <a:r>
              <a:rPr lang="en-US" sz="1800" b="0" dirty="0"/>
              <a:t>Don’t move from this part until execute this function</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556716" y="1016545"/>
            <a:ext cx="5746453" cy="706251"/>
          </a:xfrm>
        </p:spPr>
        <p:txBody>
          <a:bodyPr/>
          <a:lstStyle/>
          <a:p>
            <a:pPr algn="l"/>
            <a:r>
              <a:rPr lang="en-US" sz="2000" dirty="0"/>
              <a:t>Asynchronous  Programming</a:t>
            </a:r>
            <a:br>
              <a:rPr lang="en-US" sz="2000" dirty="0"/>
            </a:br>
            <a:endParaRPr lang="en-US" sz="1600" dirty="0"/>
          </a:p>
        </p:txBody>
      </p:sp>
    </p:spTree>
    <p:extLst>
      <p:ext uri="{BB962C8B-B14F-4D97-AF65-F5344CB8AC3E}">
        <p14:creationId xmlns:p14="http://schemas.microsoft.com/office/powerpoint/2010/main" val="2269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44E19B3-D53C-E779-0DA5-F097A9EEEE16}"/>
              </a:ext>
            </a:extLst>
          </p:cNvPr>
          <p:cNvSpPr>
            <a:spLocks noGrp="1"/>
          </p:cNvSpPr>
          <p:nvPr>
            <p:ph type="title" idx="15"/>
          </p:nvPr>
        </p:nvSpPr>
        <p:spPr>
          <a:xfrm>
            <a:off x="720000" y="445025"/>
            <a:ext cx="7704000" cy="532186"/>
          </a:xfrm>
        </p:spPr>
        <p:txBody>
          <a:bodyPr/>
          <a:lstStyle/>
          <a:p>
            <a:r>
              <a:rPr lang="en-US" sz="3600" dirty="0"/>
              <a:t>Asynchronous  Programming</a:t>
            </a:r>
            <a:br>
              <a:rPr lang="en-US" sz="3600" dirty="0"/>
            </a:br>
            <a:endParaRPr lang="en-US" sz="2800" dirty="0"/>
          </a:p>
        </p:txBody>
      </p:sp>
      <p:pic>
        <p:nvPicPr>
          <p:cNvPr id="21" name="Picture 20">
            <a:extLst>
              <a:ext uri="{FF2B5EF4-FFF2-40B4-BE49-F238E27FC236}">
                <a16:creationId xmlns:a16="http://schemas.microsoft.com/office/drawing/2014/main" id="{ADC82E59-784F-8B82-D8B5-5723E6F0ED4B}"/>
              </a:ext>
            </a:extLst>
          </p:cNvPr>
          <p:cNvPicPr>
            <a:picLocks noChangeAspect="1"/>
          </p:cNvPicPr>
          <p:nvPr/>
        </p:nvPicPr>
        <p:blipFill>
          <a:blip r:embed="rId2"/>
          <a:stretch>
            <a:fillRect/>
          </a:stretch>
        </p:blipFill>
        <p:spPr>
          <a:xfrm>
            <a:off x="1815884" y="1248912"/>
            <a:ext cx="5631939" cy="3449563"/>
          </a:xfrm>
          <a:prstGeom prst="rect">
            <a:avLst/>
          </a:prstGeom>
        </p:spPr>
      </p:pic>
    </p:spTree>
    <p:extLst>
      <p:ext uri="{BB962C8B-B14F-4D97-AF65-F5344CB8AC3E}">
        <p14:creationId xmlns:p14="http://schemas.microsoft.com/office/powerpoint/2010/main" val="11118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340F6-88AD-2F0D-F026-AEB92A51A7A4}"/>
              </a:ext>
            </a:extLst>
          </p:cNvPr>
          <p:cNvPicPr>
            <a:picLocks noChangeAspect="1"/>
          </p:cNvPicPr>
          <p:nvPr/>
        </p:nvPicPr>
        <p:blipFill>
          <a:blip r:embed="rId2"/>
          <a:stretch>
            <a:fillRect/>
          </a:stretch>
        </p:blipFill>
        <p:spPr>
          <a:xfrm>
            <a:off x="2369196" y="373416"/>
            <a:ext cx="3968783" cy="4396667"/>
          </a:xfrm>
          <a:prstGeom prst="rect">
            <a:avLst/>
          </a:prstGeom>
        </p:spPr>
      </p:pic>
    </p:spTree>
    <p:extLst>
      <p:ext uri="{BB962C8B-B14F-4D97-AF65-F5344CB8AC3E}">
        <p14:creationId xmlns:p14="http://schemas.microsoft.com/office/powerpoint/2010/main" val="28964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610019" y="1693209"/>
            <a:ext cx="5923961" cy="1757082"/>
          </a:xfrm>
          <a:prstGeom prst="rect">
            <a:avLst/>
          </a:prstGeom>
        </p:spPr>
        <p:txBody>
          <a:bodyPr spcFirstLastPara="1" wrap="square" lIns="91425" tIns="91425" rIns="91425" bIns="91425" anchor="b" anchorCtr="0">
            <a:noAutofit/>
          </a:bodyPr>
          <a:lstStyle/>
          <a:p>
            <a:r>
              <a:rPr lang="en-US" dirty="0"/>
              <a:t>Exercises</a:t>
            </a:r>
            <a:br>
              <a:rPr lang="en-US" dirty="0"/>
            </a:br>
            <a:endParaRPr lang="en-US" dirty="0"/>
          </a:p>
        </p:txBody>
      </p:sp>
    </p:spTree>
    <p:extLst>
      <p:ext uri="{BB962C8B-B14F-4D97-AF65-F5344CB8AC3E}">
        <p14:creationId xmlns:p14="http://schemas.microsoft.com/office/powerpoint/2010/main" val="189771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3" name="Title 2">
            <a:extLst>
              <a:ext uri="{FF2B5EF4-FFF2-40B4-BE49-F238E27FC236}">
                <a16:creationId xmlns:a16="http://schemas.microsoft.com/office/drawing/2014/main" id="{EA181817-FBE5-0683-3423-1F559A76E7F1}"/>
              </a:ext>
            </a:extLst>
          </p:cNvPr>
          <p:cNvSpPr>
            <a:spLocks noGrp="1"/>
          </p:cNvSpPr>
          <p:nvPr>
            <p:ph type="title"/>
          </p:nvPr>
        </p:nvSpPr>
        <p:spPr>
          <a:xfrm>
            <a:off x="1415845" y="703006"/>
            <a:ext cx="6808837" cy="3894803"/>
          </a:xfrm>
        </p:spPr>
        <p:txBody>
          <a:bodyPr/>
          <a:lstStyle/>
          <a:p>
            <a:pPr algn="l"/>
            <a:r>
              <a:rPr lang="en-US" sz="2000" b="0" dirty="0">
                <a:solidFill>
                  <a:srgbClr val="C678DD"/>
                </a:solidFill>
                <a:effectLst/>
              </a:rPr>
              <a:t>void</a:t>
            </a:r>
            <a:r>
              <a:rPr lang="en-US" sz="2000" b="0" dirty="0">
                <a:solidFill>
                  <a:srgbClr val="ABB2BF"/>
                </a:solidFill>
                <a:effectLst/>
              </a:rPr>
              <a:t> </a:t>
            </a:r>
            <a:r>
              <a:rPr lang="en-US" sz="2000" b="0" dirty="0" err="1">
                <a:solidFill>
                  <a:srgbClr val="61AFEF"/>
                </a:solidFill>
                <a:effectLst/>
              </a:rPr>
              <a:t>printVar</a:t>
            </a:r>
            <a:r>
              <a:rPr lang="en-US" sz="2000" b="0" dirty="0">
                <a:solidFill>
                  <a:srgbClr val="ABB2BF"/>
                </a:solidFill>
                <a:effectLst/>
              </a:rPr>
              <a:t>(</a:t>
            </a:r>
            <a:r>
              <a:rPr lang="en-US" sz="2000" b="0" dirty="0">
                <a:solidFill>
                  <a:srgbClr val="E5C07B"/>
                </a:solidFill>
                <a:effectLst/>
              </a:rPr>
              <a:t>String</a:t>
            </a:r>
            <a:r>
              <a:rPr lang="en-US" sz="2000" b="0" dirty="0">
                <a:solidFill>
                  <a:srgbClr val="ABB2BF"/>
                </a:solidFill>
                <a:effectLst/>
              </a:rPr>
              <a:t> </a:t>
            </a:r>
            <a:r>
              <a:rPr lang="en-US" sz="2000" b="0" dirty="0">
                <a:solidFill>
                  <a:srgbClr val="E06C75"/>
                </a:solidFill>
                <a:effectLst/>
              </a:rPr>
              <a:t>name</a:t>
            </a:r>
            <a:r>
              <a:rPr lang="en-US" sz="2000" b="0" dirty="0">
                <a:solidFill>
                  <a:srgbClr val="ABB2BF"/>
                </a:solidFill>
                <a:effectLst/>
              </a:rPr>
              <a:t>, </a:t>
            </a:r>
            <a:r>
              <a:rPr lang="en-US" sz="2000" b="0" dirty="0">
                <a:solidFill>
                  <a:srgbClr val="E5C07B"/>
                </a:solidFill>
                <a:effectLst/>
              </a:rPr>
              <a:t>int</a:t>
            </a:r>
            <a:r>
              <a:rPr lang="en-US" sz="2000" b="0" dirty="0">
                <a:solidFill>
                  <a:srgbClr val="ABB2BF"/>
                </a:solidFill>
                <a:effectLst/>
              </a:rPr>
              <a:t> </a:t>
            </a:r>
            <a:r>
              <a:rPr lang="en-US" sz="2000" b="0" dirty="0">
                <a:solidFill>
                  <a:srgbClr val="E06C75"/>
                </a:solidFill>
                <a:effectLst/>
              </a:rPr>
              <a:t>age</a:t>
            </a:r>
            <a:r>
              <a:rPr lang="en-US" sz="2000" b="0" dirty="0">
                <a:solidFill>
                  <a:srgbClr val="ABB2BF"/>
                </a:solidFill>
                <a:effectLst/>
              </a:rPr>
              <a:t>) {</a:t>
            </a:r>
            <a:br>
              <a:rPr lang="en-US" sz="2000" b="0" dirty="0">
                <a:solidFill>
                  <a:srgbClr val="ABB2BF"/>
                </a:solidFill>
                <a:effectLst/>
              </a:rPr>
            </a:br>
            <a:r>
              <a:rPr lang="en-US" sz="2000" b="0" dirty="0">
                <a:solidFill>
                  <a:srgbClr val="ABB2BF"/>
                </a:solidFill>
                <a:effectLst/>
              </a:rPr>
              <a:t>  </a:t>
            </a:r>
            <a:r>
              <a:rPr lang="en-US" sz="2000" b="0" dirty="0">
                <a:solidFill>
                  <a:srgbClr val="E06C75"/>
                </a:solidFill>
                <a:effectLst/>
              </a:rPr>
              <a:t>name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98C379"/>
                </a:solidFill>
                <a:effectLst/>
              </a:rPr>
              <a:t>"name"</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E06C75"/>
                </a:solidFill>
                <a:effectLst/>
              </a:rPr>
              <a:t>age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D19A66"/>
                </a:solidFill>
                <a:effectLst/>
              </a:rPr>
              <a:t>1000</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E06C75"/>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E06C75"/>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a:t>
            </a:r>
            <a:br>
              <a:rPr lang="en-US" sz="2000" b="0" dirty="0">
                <a:solidFill>
                  <a:srgbClr val="ABB2BF"/>
                </a:solidFill>
                <a:effectLst/>
              </a:rPr>
            </a:br>
            <a:br>
              <a:rPr lang="en-US" sz="2000" b="0" dirty="0">
                <a:solidFill>
                  <a:srgbClr val="ABB2BF"/>
                </a:solidFill>
                <a:effectLst/>
              </a:rPr>
            </a:br>
            <a:r>
              <a:rPr lang="en-US" sz="2000" b="0" dirty="0">
                <a:solidFill>
                  <a:srgbClr val="C678DD"/>
                </a:solidFill>
                <a:effectLst/>
              </a:rPr>
              <a:t>void</a:t>
            </a:r>
            <a:r>
              <a:rPr lang="en-US" sz="2000" b="0" dirty="0">
                <a:solidFill>
                  <a:srgbClr val="ABB2BF"/>
                </a:solidFill>
                <a:effectLst/>
              </a:rPr>
              <a:t> </a:t>
            </a:r>
            <a:r>
              <a:rPr lang="en-US" sz="2000" b="0" dirty="0">
                <a:solidFill>
                  <a:srgbClr val="61AFEF"/>
                </a:solidFill>
                <a:effectLst/>
              </a:rPr>
              <a:t>main</a:t>
            </a:r>
            <a:r>
              <a:rPr lang="en-US" sz="2000" b="0" dirty="0">
                <a:solidFill>
                  <a:srgbClr val="ABB2BF"/>
                </a:solidFill>
                <a:effectLst/>
              </a:rPr>
              <a:t>() {</a:t>
            </a:r>
            <a:br>
              <a:rPr lang="en-US" sz="2000" b="0" dirty="0">
                <a:solidFill>
                  <a:srgbClr val="ABB2BF"/>
                </a:solidFill>
                <a:effectLst/>
              </a:rPr>
            </a:br>
            <a:r>
              <a:rPr lang="en-US" sz="2000" b="0" dirty="0">
                <a:solidFill>
                  <a:srgbClr val="ABB2BF"/>
                </a:solidFill>
                <a:effectLst/>
              </a:rPr>
              <a:t>  </a:t>
            </a:r>
            <a:r>
              <a:rPr lang="en-US" sz="2000" b="0" dirty="0">
                <a:solidFill>
                  <a:srgbClr val="E5C07B"/>
                </a:solidFill>
                <a:effectLst/>
              </a:rPr>
              <a:t>String</a:t>
            </a:r>
            <a:r>
              <a:rPr lang="en-US" sz="2000" b="0" dirty="0">
                <a:solidFill>
                  <a:srgbClr val="ABB2BF"/>
                </a:solidFill>
                <a:effectLst/>
              </a:rPr>
              <a:t> </a:t>
            </a:r>
            <a:r>
              <a:rPr lang="en-US" sz="2000" b="0" dirty="0">
                <a:solidFill>
                  <a:srgbClr val="D19A66"/>
                </a:solidFill>
                <a:effectLst/>
              </a:rPr>
              <a:t>name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98C379"/>
                </a:solidFill>
                <a:effectLst/>
              </a:rPr>
              <a:t>"amira"</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E5C07B"/>
                </a:solidFill>
                <a:effectLst/>
              </a:rPr>
              <a:t>int</a:t>
            </a:r>
            <a:r>
              <a:rPr lang="en-US" sz="2000" b="0" dirty="0">
                <a:solidFill>
                  <a:srgbClr val="ABB2BF"/>
                </a:solidFill>
                <a:effectLst/>
              </a:rPr>
              <a:t> </a:t>
            </a:r>
            <a:r>
              <a:rPr lang="en-US" sz="2000" b="0" dirty="0">
                <a:solidFill>
                  <a:srgbClr val="D19A66"/>
                </a:solidFill>
                <a:effectLst/>
              </a:rPr>
              <a:t>age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D19A66"/>
                </a:solidFill>
                <a:effectLst/>
              </a:rPr>
              <a:t>100</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D19A66"/>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D19A66"/>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err="1">
                <a:solidFill>
                  <a:srgbClr val="61AFEF"/>
                </a:solidFill>
                <a:effectLst/>
              </a:rPr>
              <a:t>printVar</a:t>
            </a:r>
            <a:r>
              <a:rPr lang="en-US" sz="2000" b="0" dirty="0">
                <a:solidFill>
                  <a:srgbClr val="ABB2BF"/>
                </a:solidFill>
                <a:effectLst/>
              </a:rPr>
              <a:t>(</a:t>
            </a:r>
            <a:r>
              <a:rPr lang="en-US" sz="2000" b="0" dirty="0">
                <a:solidFill>
                  <a:srgbClr val="D19A66"/>
                </a:solidFill>
                <a:effectLst/>
              </a:rPr>
              <a:t>name</a:t>
            </a:r>
            <a:r>
              <a:rPr lang="en-US" sz="2000" b="0" dirty="0">
                <a:solidFill>
                  <a:srgbClr val="ABB2BF"/>
                </a:solidFill>
                <a:effectLst/>
              </a:rPr>
              <a:t>, </a:t>
            </a:r>
            <a:r>
              <a:rPr lang="en-US" sz="2000" b="0" dirty="0">
                <a:solidFill>
                  <a:srgbClr val="D19A66"/>
                </a:solidFill>
                <a:effectLst/>
              </a:rPr>
              <a:t>age</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D19A66"/>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D19A66"/>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a:t>
            </a:r>
            <a:br>
              <a:rPr lang="en-US" sz="2000" b="0" dirty="0">
                <a:solidFill>
                  <a:srgbClr val="ABB2BF"/>
                </a:solidFill>
                <a:effectLst/>
                <a:latin typeface="Consolas" panose="020B0609020204030204" pitchFamily="49" charset="0"/>
              </a:rPr>
            </a:br>
            <a:br>
              <a:rPr lang="en-US" sz="2000" b="0" dirty="0">
                <a:solidFill>
                  <a:srgbClr val="ABB2BF"/>
                </a:solidFill>
                <a:effectLst/>
                <a:latin typeface="Consolas" panose="020B0609020204030204" pitchFamily="49" charset="0"/>
              </a:rPr>
            </a:br>
            <a:r>
              <a:rPr lang="en-US" sz="2000" b="0" dirty="0">
                <a:solidFill>
                  <a:srgbClr val="ABB2BF"/>
                </a:solidFill>
                <a:effectLst/>
              </a:rPr>
              <a:t>what’s the output?</a:t>
            </a:r>
            <a:endParaRPr lang="en-AS" sz="2000" dirty="0"/>
          </a:p>
        </p:txBody>
      </p:sp>
    </p:spTree>
    <p:extLst>
      <p:ext uri="{BB962C8B-B14F-4D97-AF65-F5344CB8AC3E}">
        <p14:creationId xmlns:p14="http://schemas.microsoft.com/office/powerpoint/2010/main" val="1201527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7" name="TextBox 6">
            <a:extLst>
              <a:ext uri="{FF2B5EF4-FFF2-40B4-BE49-F238E27FC236}">
                <a16:creationId xmlns:a16="http://schemas.microsoft.com/office/drawing/2014/main" id="{D61B54BC-5A8C-3039-F1DF-1B98A02A80C6}"/>
              </a:ext>
            </a:extLst>
          </p:cNvPr>
          <p:cNvSpPr txBox="1"/>
          <p:nvPr/>
        </p:nvSpPr>
        <p:spPr>
          <a:xfrm>
            <a:off x="1327920" y="762971"/>
            <a:ext cx="3383862" cy="3785652"/>
          </a:xfrm>
          <a:prstGeom prst="rect">
            <a:avLst/>
          </a:prstGeom>
          <a:noFill/>
        </p:spPr>
        <p:txBody>
          <a:bodyPr wrap="square" rtlCol="0">
            <a:spAutoFit/>
          </a:bodyPr>
          <a:lstStyle/>
          <a:p>
            <a:r>
              <a:rPr lang="en-US" sz="2000" b="0" dirty="0">
                <a:solidFill>
                  <a:srgbClr val="C678DD"/>
                </a:solidFill>
                <a:effectLst/>
                <a:latin typeface="Fira Sans" panose="020B0503050000020004" pitchFamily="34" charset="0"/>
              </a:rPr>
              <a:t>class</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int</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err="1">
                <a:solidFill>
                  <a:srgbClr val="C678DD"/>
                </a:solidFill>
                <a:effectLst/>
                <a:latin typeface="Fira Sans" panose="020B0503050000020004" pitchFamily="34" charset="0"/>
              </a:rPr>
              <a:t>this</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p>
          <a:p>
            <a:br>
              <a:rPr lang="en-US" sz="2000" b="0" dirty="0">
                <a:solidFill>
                  <a:srgbClr val="ABB2BF"/>
                </a:solidFill>
                <a:effectLst/>
                <a:latin typeface="Fira Sans" panose="020B0503050000020004" pitchFamily="34" charset="0"/>
              </a:rPr>
            </a:br>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changeValue</a:t>
            </a:r>
            <a:r>
              <a:rPr lang="en-US" sz="2000" b="0" dirty="0">
                <a:solidFill>
                  <a:srgbClr val="ABB2BF"/>
                </a:solidFill>
                <a:effectLst/>
                <a:latin typeface="Fira Sans" panose="020B0503050000020004" pitchFamily="34" charset="0"/>
              </a:rPr>
              <a:t>(</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endParaRPr lang="en-US" sz="2000" b="0" dirty="0">
              <a:solidFill>
                <a:srgbClr val="ABB2BF"/>
              </a:solidFill>
              <a:effectLst/>
              <a:latin typeface="Fira Sans" panose="020B0503050000020004" pitchFamily="34" charset="0"/>
            </a:endParaRPr>
          </a:p>
        </p:txBody>
      </p:sp>
      <p:sp>
        <p:nvSpPr>
          <p:cNvPr id="9" name="TextBox 8">
            <a:extLst>
              <a:ext uri="{FF2B5EF4-FFF2-40B4-BE49-F238E27FC236}">
                <a16:creationId xmlns:a16="http://schemas.microsoft.com/office/drawing/2014/main" id="{21633526-012C-422A-3AB8-AE38B445F3EA}"/>
              </a:ext>
            </a:extLst>
          </p:cNvPr>
          <p:cNvSpPr txBox="1"/>
          <p:nvPr/>
        </p:nvSpPr>
        <p:spPr>
          <a:xfrm>
            <a:off x="5531538" y="1194570"/>
            <a:ext cx="2779601" cy="2246769"/>
          </a:xfrm>
          <a:prstGeom prst="rect">
            <a:avLst/>
          </a:prstGeom>
          <a:noFill/>
        </p:spPr>
        <p:txBody>
          <a:bodyPr wrap="square">
            <a:spAutoFit/>
          </a:bodyPr>
          <a:lstStyle/>
          <a:p>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main</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1</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changeValue</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x</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dirty="0">
                <a:solidFill>
                  <a:srgbClr val="D19A66"/>
                </a:solidFill>
                <a:latin typeface="Fira Sans" panose="020B0503050000020004" pitchFamily="34" charset="0"/>
              </a:rPr>
              <a:t>y</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r>
              <a:rPr lang="en-US" sz="2000" b="0" dirty="0">
                <a:solidFill>
                  <a:srgbClr val="ABB2BF"/>
                </a:solidFill>
                <a:effectLst/>
                <a:latin typeface="Fira Sans" panose="020B0503050000020004" pitchFamily="34" charset="0"/>
              </a:rPr>
              <a:t>}</a:t>
            </a:r>
          </a:p>
        </p:txBody>
      </p:sp>
    </p:spTree>
    <p:extLst>
      <p:ext uri="{BB962C8B-B14F-4D97-AF65-F5344CB8AC3E}">
        <p14:creationId xmlns:p14="http://schemas.microsoft.com/office/powerpoint/2010/main" val="31879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272674" y="855580"/>
            <a:ext cx="6598652" cy="26733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In  general, what’s the difference </a:t>
            </a:r>
            <a:br>
              <a:rPr lang="en-US" sz="4000" dirty="0"/>
            </a:br>
            <a:r>
              <a:rPr lang="en-US" sz="4000" dirty="0"/>
              <a:t>primitive  &amp;  reference Data Types</a:t>
            </a:r>
            <a:endParaRPr lang="en" sz="4000" dirty="0"/>
          </a:p>
        </p:txBody>
      </p:sp>
    </p:spTree>
    <p:extLst>
      <p:ext uri="{BB962C8B-B14F-4D97-AF65-F5344CB8AC3E}">
        <p14:creationId xmlns:p14="http://schemas.microsoft.com/office/powerpoint/2010/main" val="126305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7" name="TextBox 6">
            <a:extLst>
              <a:ext uri="{FF2B5EF4-FFF2-40B4-BE49-F238E27FC236}">
                <a16:creationId xmlns:a16="http://schemas.microsoft.com/office/drawing/2014/main" id="{D61B54BC-5A8C-3039-F1DF-1B98A02A80C6}"/>
              </a:ext>
            </a:extLst>
          </p:cNvPr>
          <p:cNvSpPr txBox="1"/>
          <p:nvPr/>
        </p:nvSpPr>
        <p:spPr>
          <a:xfrm>
            <a:off x="1327920" y="762971"/>
            <a:ext cx="3383862" cy="3170099"/>
          </a:xfrm>
          <a:prstGeom prst="rect">
            <a:avLst/>
          </a:prstGeom>
          <a:noFill/>
        </p:spPr>
        <p:txBody>
          <a:bodyPr wrap="square" rtlCol="0">
            <a:spAutoFit/>
          </a:bodyPr>
          <a:lstStyle/>
          <a:p>
            <a:r>
              <a:rPr lang="en-US" sz="2000" b="0" dirty="0">
                <a:solidFill>
                  <a:srgbClr val="C678DD"/>
                </a:solidFill>
                <a:effectLst/>
                <a:latin typeface="Fira Sans" panose="020B0503050000020004" pitchFamily="34" charset="0"/>
              </a:rPr>
              <a:t>class</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int</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err="1">
                <a:solidFill>
                  <a:srgbClr val="C678DD"/>
                </a:solidFill>
                <a:effectLst/>
                <a:latin typeface="Fira Sans" panose="020B0503050000020004" pitchFamily="34" charset="0"/>
              </a:rPr>
              <a:t>this</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p>
          <a:p>
            <a:br>
              <a:rPr lang="en-US" sz="2000" b="0" dirty="0">
                <a:solidFill>
                  <a:srgbClr val="ABB2BF"/>
                </a:solidFill>
                <a:effectLst/>
                <a:latin typeface="Fira Sans" panose="020B0503050000020004" pitchFamily="34" charset="0"/>
              </a:rPr>
            </a:br>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increment</a:t>
            </a:r>
            <a:r>
              <a:rPr lang="en-US" sz="2000" b="0" dirty="0">
                <a:solidFill>
                  <a:srgbClr val="ABB2BF"/>
                </a:solidFill>
                <a:effectLst/>
                <a:latin typeface="Fira Sans" panose="020B0503050000020004" pitchFamily="34" charset="0"/>
              </a:rPr>
              <a:t>(</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endParaRPr lang="en-US" sz="2000" b="0" dirty="0">
              <a:solidFill>
                <a:srgbClr val="ABB2BF"/>
              </a:solidFill>
              <a:effectLst/>
              <a:latin typeface="Fira Sans" panose="020B0503050000020004" pitchFamily="34" charset="0"/>
            </a:endParaRPr>
          </a:p>
        </p:txBody>
      </p:sp>
      <p:sp>
        <p:nvSpPr>
          <p:cNvPr id="9" name="TextBox 8">
            <a:extLst>
              <a:ext uri="{FF2B5EF4-FFF2-40B4-BE49-F238E27FC236}">
                <a16:creationId xmlns:a16="http://schemas.microsoft.com/office/drawing/2014/main" id="{21633526-012C-422A-3AB8-AE38B445F3EA}"/>
              </a:ext>
            </a:extLst>
          </p:cNvPr>
          <p:cNvSpPr txBox="1"/>
          <p:nvPr/>
        </p:nvSpPr>
        <p:spPr>
          <a:xfrm>
            <a:off x="5531538" y="1194570"/>
            <a:ext cx="2779601" cy="1938992"/>
          </a:xfrm>
          <a:prstGeom prst="rect">
            <a:avLst/>
          </a:prstGeom>
          <a:noFill/>
        </p:spPr>
        <p:txBody>
          <a:bodyPr wrap="square">
            <a:spAutoFit/>
          </a:bodyPr>
          <a:lstStyle/>
          <a:p>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main</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1</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dirty="0">
                <a:solidFill>
                  <a:srgbClr val="61AFEF"/>
                </a:solidFill>
                <a:latin typeface="Fira Sans" panose="020B0503050000020004" pitchFamily="34" charset="0"/>
              </a:rPr>
              <a:t>increment</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r>
              <a:rPr lang="en-US" sz="2000" b="0" dirty="0">
                <a:solidFill>
                  <a:srgbClr val="ABB2BF"/>
                </a:solidFill>
                <a:effectLst/>
                <a:latin typeface="Fira Sans" panose="020B0503050000020004" pitchFamily="34" charset="0"/>
              </a:rPr>
              <a:t>}</a:t>
            </a:r>
          </a:p>
        </p:txBody>
      </p:sp>
    </p:spTree>
    <p:extLst>
      <p:ext uri="{BB962C8B-B14F-4D97-AF65-F5344CB8AC3E}">
        <p14:creationId xmlns:p14="http://schemas.microsoft.com/office/powerpoint/2010/main" val="4194077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1CB578DA-6938-EA68-E57B-B21B6C9EE3DA}"/>
              </a:ext>
            </a:extLst>
          </p:cNvPr>
          <p:cNvSpPr txBox="1"/>
          <p:nvPr/>
        </p:nvSpPr>
        <p:spPr>
          <a:xfrm>
            <a:off x="1980098" y="477289"/>
            <a:ext cx="2591901" cy="461665"/>
          </a:xfrm>
          <a:prstGeom prst="rect">
            <a:avLst/>
          </a:prstGeom>
          <a:noFill/>
        </p:spPr>
        <p:txBody>
          <a:bodyPr wrap="square" rtlCol="0">
            <a:spAutoFit/>
          </a:bodyPr>
          <a:lstStyle/>
          <a:p>
            <a:r>
              <a:rPr lang="en-US" sz="2400" b="1" dirty="0">
                <a:solidFill>
                  <a:schemeClr val="dk1"/>
                </a:solidFill>
                <a:latin typeface="Fira Sans" panose="020B0503050000020004" pitchFamily="34" charset="0"/>
                <a:cs typeface="Aref Ruqaa"/>
                <a:sym typeface="Aref Ruqaa"/>
              </a:rPr>
              <a:t>Task   3 Mohsens</a:t>
            </a:r>
            <a:endParaRPr lang="en-AS" sz="2400" b="1" dirty="0">
              <a:solidFill>
                <a:schemeClr val="dk1"/>
              </a:solidFill>
              <a:latin typeface="Fira Sans" panose="020B0503050000020004" pitchFamily="34" charset="0"/>
              <a:cs typeface="Aref Ruqaa"/>
              <a:sym typeface="Aref Ruqaa"/>
            </a:endParaRPr>
          </a:p>
        </p:txBody>
      </p:sp>
      <p:sp>
        <p:nvSpPr>
          <p:cNvPr id="7" name="TextBox 6">
            <a:extLst>
              <a:ext uri="{FF2B5EF4-FFF2-40B4-BE49-F238E27FC236}">
                <a16:creationId xmlns:a16="http://schemas.microsoft.com/office/drawing/2014/main" id="{F90FDACF-240D-D96C-C5E6-86F22F6502F7}"/>
              </a:ext>
            </a:extLst>
          </p:cNvPr>
          <p:cNvSpPr txBox="1"/>
          <p:nvPr/>
        </p:nvSpPr>
        <p:spPr>
          <a:xfrm>
            <a:off x="1692423" y="1248310"/>
            <a:ext cx="6290597" cy="1015663"/>
          </a:xfrm>
          <a:prstGeom prst="rect">
            <a:avLst/>
          </a:prstGeom>
          <a:noFill/>
        </p:spPr>
        <p:txBody>
          <a:bodyPr wrap="square" rtlCol="0">
            <a:spAutoFit/>
          </a:bodyPr>
          <a:lstStyle/>
          <a:p>
            <a:r>
              <a:rPr lang="en-US" sz="2000" dirty="0">
                <a:solidFill>
                  <a:srgbClr val="D1D5DB"/>
                </a:solidFill>
                <a:latin typeface="Fira Sans" panose="020B0503050000020004" pitchFamily="34" charset="0"/>
              </a:rPr>
              <a:t>C</a:t>
            </a:r>
            <a:r>
              <a:rPr lang="en-US" sz="2000" b="0" i="0" dirty="0">
                <a:solidFill>
                  <a:srgbClr val="D1D5DB"/>
                </a:solidFill>
                <a:effectLst/>
                <a:latin typeface="Fira Sans" panose="020B0503050000020004" pitchFamily="34" charset="0"/>
              </a:rPr>
              <a:t>reate system to calculate the total price of order</a:t>
            </a:r>
          </a:p>
          <a:p>
            <a:br>
              <a:rPr lang="en-US" sz="2000" b="0" i="0" dirty="0">
                <a:solidFill>
                  <a:srgbClr val="D1D5DB"/>
                </a:solidFill>
                <a:effectLst/>
                <a:latin typeface="Fira Sans" panose="020B0503050000020004" pitchFamily="34" charset="0"/>
              </a:rPr>
            </a:br>
            <a:endParaRPr lang="en-AS" sz="2000" dirty="0">
              <a:latin typeface="Fira Sans" panose="020B0503050000020004" pitchFamily="34" charset="0"/>
            </a:endParaRPr>
          </a:p>
        </p:txBody>
      </p:sp>
      <p:sp>
        <p:nvSpPr>
          <p:cNvPr id="9" name="TextBox 8">
            <a:extLst>
              <a:ext uri="{FF2B5EF4-FFF2-40B4-BE49-F238E27FC236}">
                <a16:creationId xmlns:a16="http://schemas.microsoft.com/office/drawing/2014/main" id="{74B537A9-BE6C-CE42-E5EF-03C2BC7C6C4D}"/>
              </a:ext>
            </a:extLst>
          </p:cNvPr>
          <p:cNvSpPr txBox="1"/>
          <p:nvPr/>
        </p:nvSpPr>
        <p:spPr>
          <a:xfrm>
            <a:off x="1692423" y="1976532"/>
            <a:ext cx="6431623" cy="2246769"/>
          </a:xfrm>
          <a:prstGeom prst="rect">
            <a:avLst/>
          </a:prstGeom>
          <a:noFill/>
        </p:spPr>
        <p:txBody>
          <a:bodyPr wrap="square">
            <a:spAutoFit/>
          </a:bodyPr>
          <a:lstStyle/>
          <a:p>
            <a:r>
              <a:rPr lang="en-US" sz="2000" b="0" i="0" dirty="0">
                <a:solidFill>
                  <a:srgbClr val="D1D5DB"/>
                </a:solidFill>
                <a:effectLst/>
                <a:latin typeface="Fira Sans" panose="020B0503050000020004" pitchFamily="34" charset="0"/>
              </a:rPr>
              <a:t> - Order </a:t>
            </a:r>
            <a:r>
              <a:rPr lang="en-US" sz="2000" dirty="0">
                <a:solidFill>
                  <a:srgbClr val="D1D5DB"/>
                </a:solidFill>
                <a:latin typeface="Fira Sans" panose="020B0503050000020004" pitchFamily="34" charset="0"/>
              </a:rPr>
              <a:t>consisting of 'margherita' and 'pepperoni' pizzas. </a:t>
            </a:r>
          </a:p>
          <a:p>
            <a:br>
              <a:rPr lang="en-US" sz="2000" dirty="0">
                <a:solidFill>
                  <a:srgbClr val="D1D5DB"/>
                </a:solidFill>
                <a:latin typeface="Fira Sans" panose="020B0503050000020004" pitchFamily="34" charset="0"/>
              </a:rPr>
            </a:br>
            <a:r>
              <a:rPr lang="en-US" sz="2000" dirty="0">
                <a:solidFill>
                  <a:srgbClr val="D1D5DB"/>
                </a:solidFill>
                <a:latin typeface="Fira Sans" panose="020B0503050000020004" pitchFamily="34" charset="0"/>
              </a:rPr>
              <a:t>- different types of pizzas and their respective prices. The types include 'margherita’ , 'pepperoni' and 'vegetarian' each with its associated cost </a:t>
            </a:r>
          </a:p>
          <a:p>
            <a:r>
              <a:rPr lang="en-US" sz="2000" dirty="0">
                <a:solidFill>
                  <a:srgbClr val="D1D5DB"/>
                </a:solidFill>
                <a:latin typeface="Fira Sans" panose="020B0503050000020004" pitchFamily="34" charset="0"/>
              </a:rPr>
              <a:t>               (100 , 160 , 210 ).</a:t>
            </a:r>
          </a:p>
        </p:txBody>
      </p:sp>
    </p:spTree>
    <p:extLst>
      <p:ext uri="{BB962C8B-B14F-4D97-AF65-F5344CB8AC3E}">
        <p14:creationId xmlns:p14="http://schemas.microsoft.com/office/powerpoint/2010/main" val="3040356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1CB578DA-6938-EA68-E57B-B21B6C9EE3DA}"/>
              </a:ext>
            </a:extLst>
          </p:cNvPr>
          <p:cNvSpPr txBox="1"/>
          <p:nvPr/>
        </p:nvSpPr>
        <p:spPr>
          <a:xfrm>
            <a:off x="1980098" y="477289"/>
            <a:ext cx="3445746" cy="461665"/>
          </a:xfrm>
          <a:prstGeom prst="rect">
            <a:avLst/>
          </a:prstGeom>
          <a:noFill/>
        </p:spPr>
        <p:txBody>
          <a:bodyPr wrap="square" rtlCol="0">
            <a:spAutoFit/>
          </a:bodyPr>
          <a:lstStyle/>
          <a:p>
            <a:r>
              <a:rPr lang="en-US" sz="2400" b="1" dirty="0">
                <a:solidFill>
                  <a:schemeClr val="dk1"/>
                </a:solidFill>
                <a:latin typeface="Fira Sans" panose="020B0503050000020004" pitchFamily="34" charset="0"/>
                <a:cs typeface="Aref Ruqaa"/>
                <a:sym typeface="Aref Ruqaa"/>
              </a:rPr>
              <a:t>Bonus     5 Mohsens </a:t>
            </a:r>
            <a:endParaRPr lang="en-AS" sz="2400" b="1" dirty="0">
              <a:solidFill>
                <a:schemeClr val="dk1"/>
              </a:solidFill>
              <a:latin typeface="Fira Sans" panose="020B0503050000020004" pitchFamily="34" charset="0"/>
              <a:cs typeface="Aref Ruqaa"/>
              <a:sym typeface="Aref Ruqaa"/>
            </a:endParaRPr>
          </a:p>
        </p:txBody>
      </p:sp>
      <p:sp>
        <p:nvSpPr>
          <p:cNvPr id="7" name="TextBox 6">
            <a:extLst>
              <a:ext uri="{FF2B5EF4-FFF2-40B4-BE49-F238E27FC236}">
                <a16:creationId xmlns:a16="http://schemas.microsoft.com/office/drawing/2014/main" id="{F90FDACF-240D-D96C-C5E6-86F22F6502F7}"/>
              </a:ext>
            </a:extLst>
          </p:cNvPr>
          <p:cNvSpPr txBox="1"/>
          <p:nvPr/>
        </p:nvSpPr>
        <p:spPr>
          <a:xfrm>
            <a:off x="1214029" y="1109613"/>
            <a:ext cx="6900516"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AS" altLang="en-AS" sz="2000" dirty="0">
                <a:solidFill>
                  <a:srgbClr val="D1D5DB"/>
                </a:solidFill>
                <a:latin typeface="Fira Sans" panose="020B0503050000020004" pitchFamily="34" charset="0"/>
              </a:rPr>
              <a:t>Given an integer n, return a string array </a:t>
            </a:r>
            <a:r>
              <a:rPr lang="en-US" altLang="en-AS" sz="2000" dirty="0">
                <a:solidFill>
                  <a:srgbClr val="D1D5DB"/>
                </a:solidFill>
                <a:latin typeface="Fira Sans" panose="020B0503050000020004" pitchFamily="34" charset="0"/>
              </a:rPr>
              <a:t> </a:t>
            </a:r>
            <a:r>
              <a:rPr lang="en-AS" altLang="en-AS" sz="2000" dirty="0">
                <a:solidFill>
                  <a:srgbClr val="D1D5DB"/>
                </a:solidFill>
                <a:latin typeface="Fira Sans" panose="020B0503050000020004" pitchFamily="34" charset="0"/>
              </a:rPr>
              <a:t>answer </a:t>
            </a:r>
          </a:p>
          <a:p>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multiple of 15</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3 and 5. 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multiples of 3</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3. </a:t>
            </a: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 multiples of 5</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5. </a:t>
            </a: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(as a string) if none of the above conditions are true.</a:t>
            </a:r>
            <a:br>
              <a:rPr lang="en-US" sz="2000" b="0" i="0" dirty="0">
                <a:solidFill>
                  <a:srgbClr val="D1D5DB"/>
                </a:solidFill>
                <a:effectLst/>
                <a:latin typeface="Fira Sans" panose="020B0503050000020004" pitchFamily="34" charset="0"/>
              </a:rPr>
            </a:b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Ex:</a:t>
            </a:r>
            <a:br>
              <a:rPr lang="en-US" sz="2000" b="0" i="0" dirty="0">
                <a:solidFill>
                  <a:srgbClr val="D1D5DB"/>
                </a:solidFill>
                <a:effectLst/>
                <a:latin typeface="Fira Sans" panose="020B0503050000020004" pitchFamily="34" charset="0"/>
              </a:rPr>
            </a:br>
            <a:r>
              <a:rPr lang="en-AS" altLang="en-AS" sz="2000" dirty="0">
                <a:solidFill>
                  <a:srgbClr val="D1D5DB"/>
                </a:solidFill>
                <a:latin typeface="Fira Sans" panose="020B0503050000020004" pitchFamily="34" charset="0"/>
              </a:rPr>
              <a:t>Input: n = 3 </a:t>
            </a:r>
            <a:br>
              <a:rPr lang="en-US" altLang="en-AS" sz="2000" dirty="0">
                <a:solidFill>
                  <a:srgbClr val="D1D5DB"/>
                </a:solidFill>
                <a:latin typeface="Fira Sans" panose="020B0503050000020004" pitchFamily="34" charset="0"/>
              </a:rPr>
            </a:br>
            <a:r>
              <a:rPr lang="en-AS" altLang="en-AS" sz="2000" dirty="0">
                <a:solidFill>
                  <a:srgbClr val="D1D5DB"/>
                </a:solidFill>
                <a:latin typeface="Fira Sans" panose="020B0503050000020004" pitchFamily="34" charset="0"/>
              </a:rPr>
              <a:t>Output: ["1","2","</a:t>
            </a:r>
            <a:r>
              <a:rPr lang="en-US" sz="2000" dirty="0">
                <a:solidFill>
                  <a:srgbClr val="D1D5DB"/>
                </a:solidFill>
                <a:latin typeface="Fira Sans" panose="020B0503050000020004" pitchFamily="34" charset="0"/>
              </a:rPr>
              <a:t>multiples of 3 </a:t>
            </a:r>
            <a:r>
              <a:rPr lang="en-AS" altLang="en-AS" sz="2000" dirty="0">
                <a:solidFill>
                  <a:srgbClr val="D1D5DB"/>
                </a:solidFill>
                <a:latin typeface="Fira Sans" panose="020B0503050000020004" pitchFamily="34" charset="0"/>
              </a:rPr>
              <a:t>"] </a:t>
            </a:r>
          </a:p>
          <a:p>
            <a:endParaRPr lang="en-AS" sz="2000" dirty="0">
              <a:latin typeface="Fira Sans" panose="020B0503050000020004" pitchFamily="34" charset="0"/>
            </a:endParaRPr>
          </a:p>
        </p:txBody>
      </p:sp>
    </p:spTree>
    <p:extLst>
      <p:ext uri="{BB962C8B-B14F-4D97-AF65-F5344CB8AC3E}">
        <p14:creationId xmlns:p14="http://schemas.microsoft.com/office/powerpoint/2010/main" val="205472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54"/>
          <p:cNvSpPr txBox="1">
            <a:spLocks noGrp="1"/>
          </p:cNvSpPr>
          <p:nvPr>
            <p:ph type="title"/>
          </p:nvPr>
        </p:nvSpPr>
        <p:spPr>
          <a:xfrm>
            <a:off x="2282561" y="1655286"/>
            <a:ext cx="4448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Thanks !</a:t>
            </a:r>
            <a:endParaRPr dirty="0">
              <a:latin typeface="Fira Sans" panose="020B05030500000200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796013" y="1945644"/>
            <a:ext cx="6912887" cy="1661156"/>
          </a:xfrm>
          <a:prstGeom prst="rect">
            <a:avLst/>
          </a:prstGeom>
        </p:spPr>
        <p:txBody>
          <a:bodyPr spcFirstLastPara="1" wrap="square" lIns="91425" tIns="91425" rIns="91425" bIns="91425" anchor="t" anchorCtr="0">
            <a:noAutofit/>
          </a:bodyPr>
          <a:lstStyle/>
          <a:p>
            <a:pPr marL="38100" lvl="0" indent="0" algn="l" rtl="0">
              <a:spcBef>
                <a:spcPts val="300"/>
              </a:spcBef>
              <a:spcAft>
                <a:spcPts val="0"/>
              </a:spcAft>
              <a:buSzPts val="1200"/>
              <a:buNone/>
            </a:pPr>
            <a:r>
              <a:rPr lang="en-US" sz="2000" dirty="0">
                <a:latin typeface="Fira Sans" panose="020B0503050000020004" pitchFamily="34" charset="0"/>
                <a:cs typeface="Aref Ruqaa"/>
                <a:sym typeface="Aref Ruqaa"/>
              </a:rPr>
              <a:t>primitive data type is a data type that is built into a programming language &amp; </a:t>
            </a:r>
            <a:r>
              <a:rPr lang="en-US" sz="2000" dirty="0">
                <a:latin typeface="Fira Sans" panose="020B0503050000020004" pitchFamily="34" charset="0"/>
                <a:cs typeface="Aref Ruqaa"/>
              </a:rPr>
              <a:t>have limited range or precision</a:t>
            </a:r>
          </a:p>
          <a:p>
            <a:pPr marL="38100" lvl="0" indent="0" algn="l" rtl="0">
              <a:spcBef>
                <a:spcPts val="300"/>
              </a:spcBef>
              <a:spcAft>
                <a:spcPts val="0"/>
              </a:spcAft>
              <a:buSzPts val="1200"/>
              <a:buNone/>
            </a:pPr>
            <a:r>
              <a:rPr lang="en-US" sz="2000" dirty="0">
                <a:latin typeface="Fira Sans" panose="020B0503050000020004" pitchFamily="34" charset="0"/>
                <a:cs typeface="Aref Ruqaa"/>
              </a:rPr>
              <a:t>Ex: int  range( </a:t>
            </a:r>
            <a:r>
              <a:rPr lang="en-US" sz="1100" dirty="0">
                <a:latin typeface="Fira Sans" panose="020B0503050000020004" pitchFamily="34" charset="0"/>
                <a:cs typeface="Aref Ruqaa"/>
              </a:rPr>
              <a:t>-</a:t>
            </a:r>
            <a:r>
              <a:rPr lang="en-US" sz="1100" dirty="0">
                <a:solidFill>
                  <a:srgbClr val="FFFFFF"/>
                </a:solidFill>
                <a:latin typeface="Consolas" panose="020B0609020204030204" pitchFamily="49" charset="0"/>
                <a:cs typeface="Aref Ruqaa"/>
              </a:rPr>
              <a:t>2</a:t>
            </a:r>
            <a:r>
              <a:rPr kumimoji="0" lang="en-AS" altLang="en-AS" sz="1100" b="0" i="0" u="none" strike="noStrike" cap="none" normalizeH="0" baseline="0" dirty="0">
                <a:ln>
                  <a:noFill/>
                </a:ln>
                <a:solidFill>
                  <a:srgbClr val="FFFFFF"/>
                </a:solidFill>
                <a:effectLst/>
                <a:latin typeface="Consolas" panose="020B0609020204030204" pitchFamily="49" charset="0"/>
              </a:rPr>
              <a:t>147483648 to 2147483647</a:t>
            </a:r>
            <a:r>
              <a:rPr kumimoji="0" lang="en-AS" altLang="en-AS" sz="1100" b="0" i="0" u="none" strike="noStrike" cap="none" normalizeH="0" baseline="0" dirty="0">
                <a:ln>
                  <a:noFill/>
                </a:ln>
                <a:solidFill>
                  <a:schemeClr val="tx1"/>
                </a:solidFill>
                <a:effectLst/>
              </a:rPr>
              <a:t> </a:t>
            </a:r>
            <a:r>
              <a:rPr kumimoji="0" lang="en-US" altLang="en-AS" sz="2000" b="0" i="0" u="none" strike="noStrike" cap="none" normalizeH="0" baseline="0" dirty="0">
                <a:ln>
                  <a:noFill/>
                </a:ln>
                <a:solidFill>
                  <a:schemeClr val="tx1"/>
                </a:solidFill>
                <a:effectLst/>
              </a:rPr>
              <a:t>)</a:t>
            </a:r>
            <a:endParaRPr lang="en-US" sz="2000" dirty="0">
              <a:latin typeface="Fira Sans" panose="020B0503050000020004" pitchFamily="34" charset="0"/>
              <a:cs typeface="Aref Ruqaa"/>
            </a:endParaRPr>
          </a:p>
          <a:p>
            <a:pPr marL="38100" lvl="0" indent="0" algn="l" rtl="0">
              <a:spcBef>
                <a:spcPts val="300"/>
              </a:spcBef>
              <a:spcAft>
                <a:spcPts val="0"/>
              </a:spcAft>
              <a:buSzPts val="1200"/>
              <a:buNone/>
            </a:pPr>
            <a:endParaRPr lang="en-US" sz="2000" dirty="0">
              <a:latin typeface="Fira Sans" panose="020B0503050000020004" pitchFamily="34" charset="0"/>
              <a:cs typeface="Aref Ruqaa"/>
              <a:sym typeface="Aref Ruqaa"/>
            </a:endParaRPr>
          </a:p>
          <a:p>
            <a:pPr marL="38100" lvl="0" indent="0" algn="l" rtl="0">
              <a:spcBef>
                <a:spcPts val="300"/>
              </a:spcBef>
              <a:spcAft>
                <a:spcPts val="0"/>
              </a:spcAft>
              <a:buSzPts val="1200"/>
              <a:buNone/>
            </a:pPr>
            <a:endParaRPr lang="en-US" sz="2000" dirty="0">
              <a:latin typeface="Fira Sans" panose="020B0503050000020004" pitchFamily="34" charset="0"/>
              <a:cs typeface="Aref Ruqaa"/>
              <a:sym typeface="Aref Ruqaa"/>
            </a:endParaRPr>
          </a:p>
        </p:txBody>
      </p:sp>
      <p:sp>
        <p:nvSpPr>
          <p:cNvPr id="1851" name="Google Shape;1851;p56"/>
          <p:cNvSpPr txBox="1">
            <a:spLocks noGrp="1"/>
          </p:cNvSpPr>
          <p:nvPr>
            <p:ph type="title"/>
          </p:nvPr>
        </p:nvSpPr>
        <p:spPr>
          <a:xfrm>
            <a:off x="619424" y="1142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Primitive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929363" y="1741171"/>
            <a:ext cx="6912887" cy="1687129"/>
          </a:xfrm>
          <a:prstGeom prst="rect">
            <a:avLst/>
          </a:prstGeom>
        </p:spPr>
        <p:txBody>
          <a:bodyPr spcFirstLastPara="1" wrap="square" lIns="91425" tIns="91425" rIns="91425" bIns="91425" anchor="t" anchorCtr="0">
            <a:noAutofit/>
          </a:bodyPr>
          <a:lstStyle/>
          <a:p>
            <a:pPr marL="38100" lvl="0" indent="0" algn="l" rtl="0">
              <a:spcBef>
                <a:spcPts val="300"/>
              </a:spcBef>
              <a:spcAft>
                <a:spcPts val="0"/>
              </a:spcAft>
              <a:buSzPts val="1200"/>
              <a:buNone/>
            </a:pPr>
            <a:r>
              <a:rPr lang="en-US" sz="2800" b="0" i="0" dirty="0">
                <a:solidFill>
                  <a:srgbClr val="D2D0CE"/>
                </a:solidFill>
                <a:effectLst/>
                <a:latin typeface="-apple-system"/>
              </a:rPr>
              <a:t>Reference types store the address of the object they refer to, not the object itself</a:t>
            </a:r>
            <a:endParaRPr lang="en-US" sz="2000" dirty="0">
              <a:latin typeface="Fira Sans" panose="020B0503050000020004" pitchFamily="34" charset="0"/>
              <a:cs typeface="Aref Ruqaa"/>
              <a:sym typeface="Aref Ruqaa"/>
            </a:endParaRPr>
          </a:p>
        </p:txBody>
      </p:sp>
      <p:sp>
        <p:nvSpPr>
          <p:cNvPr id="1851" name="Google Shape;1851;p56"/>
          <p:cNvSpPr txBox="1">
            <a:spLocks noGrp="1"/>
          </p:cNvSpPr>
          <p:nvPr>
            <p:ph type="title"/>
          </p:nvPr>
        </p:nvSpPr>
        <p:spPr>
          <a:xfrm>
            <a:off x="619424" y="1142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t>
            </a:r>
          </a:p>
        </p:txBody>
      </p:sp>
    </p:spTree>
    <p:extLst>
      <p:ext uri="{BB962C8B-B14F-4D97-AF65-F5344CB8AC3E}">
        <p14:creationId xmlns:p14="http://schemas.microsoft.com/office/powerpoint/2010/main" val="378931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853163" y="1982471"/>
            <a:ext cx="6912887" cy="976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Fira Sans" panose="020B0503050000020004" pitchFamily="34" charset="0"/>
                <a:cs typeface="Aref Ruqaa"/>
                <a:sym typeface="Aref Ruqaa"/>
              </a:rPr>
              <a:t>In Dart, all types are reference types, meaning that all variables refer to an object (an instance of a class)</a:t>
            </a:r>
          </a:p>
        </p:txBody>
      </p:sp>
      <p:sp>
        <p:nvSpPr>
          <p:cNvPr id="1851" name="Google Shape;1851;p56"/>
          <p:cNvSpPr txBox="1">
            <a:spLocks noGrp="1"/>
          </p:cNvSpPr>
          <p:nvPr>
            <p:ph type="title"/>
          </p:nvPr>
        </p:nvSpPr>
        <p:spPr>
          <a:xfrm>
            <a:off x="586837" y="14097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a:t>
            </a:r>
          </a:p>
        </p:txBody>
      </p:sp>
    </p:spTree>
    <p:extLst>
      <p:ext uri="{BB962C8B-B14F-4D97-AF65-F5344CB8AC3E}">
        <p14:creationId xmlns:p14="http://schemas.microsoft.com/office/powerpoint/2010/main" val="31552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4" name="Google Shape;1304;p35"/>
          <p:cNvSpPr/>
          <p:nvPr/>
        </p:nvSpPr>
        <p:spPr>
          <a:xfrm>
            <a:off x="3442322" y="1515300"/>
            <a:ext cx="22593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Data types</a:t>
            </a:r>
            <a:endParaRPr sz="2200" b="1" dirty="0">
              <a:solidFill>
                <a:schemeClr val="dk1"/>
              </a:solidFill>
              <a:latin typeface="Aref Ruqaa"/>
              <a:ea typeface="Aref Ruqaa"/>
              <a:cs typeface="Aref Ruqaa"/>
              <a:sym typeface="Aref Ruqaa"/>
            </a:endParaRPr>
          </a:p>
        </p:txBody>
      </p:sp>
      <p:sp>
        <p:nvSpPr>
          <p:cNvPr id="1305" name="Google Shape;1305;p35"/>
          <p:cNvSpPr/>
          <p:nvPr/>
        </p:nvSpPr>
        <p:spPr>
          <a:xfrm>
            <a:off x="713225" y="2781300"/>
            <a:ext cx="875565"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num</a:t>
            </a:r>
            <a:endParaRPr sz="2200" b="1" dirty="0">
              <a:solidFill>
                <a:schemeClr val="dk1"/>
              </a:solidFill>
              <a:latin typeface="Aref Ruqaa"/>
              <a:ea typeface="Aref Ruqaa"/>
              <a:cs typeface="Aref Ruqaa"/>
              <a:sym typeface="Aref Ruqaa"/>
            </a:endParaRPr>
          </a:p>
        </p:txBody>
      </p:sp>
      <p:sp>
        <p:nvSpPr>
          <p:cNvPr id="1306" name="Google Shape;1306;p35"/>
          <p:cNvSpPr/>
          <p:nvPr/>
        </p:nvSpPr>
        <p:spPr>
          <a:xfrm>
            <a:off x="1825988" y="2771363"/>
            <a:ext cx="1103058"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String</a:t>
            </a:r>
            <a:endParaRPr sz="2200" b="1" dirty="0">
              <a:solidFill>
                <a:schemeClr val="dk1"/>
              </a:solidFill>
              <a:latin typeface="Aref Ruqaa"/>
              <a:ea typeface="Aref Ruqaa"/>
              <a:cs typeface="Aref Ruqaa"/>
              <a:sym typeface="Aref Ruqaa"/>
            </a:endParaRPr>
          </a:p>
        </p:txBody>
      </p:sp>
      <p:sp>
        <p:nvSpPr>
          <p:cNvPr id="1307" name="Google Shape;1307;p35"/>
          <p:cNvSpPr/>
          <p:nvPr/>
        </p:nvSpPr>
        <p:spPr>
          <a:xfrm>
            <a:off x="3172389" y="2791146"/>
            <a:ext cx="8748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bool</a:t>
            </a:r>
            <a:endParaRPr sz="2200" b="1" dirty="0">
              <a:solidFill>
                <a:schemeClr val="dk1"/>
              </a:solidFill>
              <a:latin typeface="Aref Ruqaa"/>
              <a:ea typeface="Aref Ruqaa"/>
              <a:cs typeface="Aref Ruqaa"/>
              <a:sym typeface="Aref Ruqaa"/>
            </a:endParaRPr>
          </a:p>
        </p:txBody>
      </p:sp>
      <p:sp>
        <p:nvSpPr>
          <p:cNvPr id="1308" name="Google Shape;1308;p35"/>
          <p:cNvSpPr/>
          <p:nvPr/>
        </p:nvSpPr>
        <p:spPr>
          <a:xfrm>
            <a:off x="7109604" y="2781300"/>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Set</a:t>
            </a:r>
            <a:endParaRPr sz="2200" b="1" dirty="0">
              <a:solidFill>
                <a:schemeClr val="dk1"/>
              </a:solidFill>
              <a:latin typeface="Aref Ruqaa"/>
              <a:ea typeface="Aref Ruqaa"/>
              <a:cs typeface="Aref Ruqaa"/>
              <a:sym typeface="Aref Ruqaa"/>
            </a:endParaRPr>
          </a:p>
        </p:txBody>
      </p:sp>
      <p:cxnSp>
        <p:nvCxnSpPr>
          <p:cNvPr id="1310" name="Google Shape;1310;p35"/>
          <p:cNvCxnSpPr>
            <a:cxnSpLocks/>
            <a:stCxn id="1305" idx="0"/>
            <a:endCxn id="1304" idx="2"/>
          </p:cNvCxnSpPr>
          <p:nvPr/>
        </p:nvCxnSpPr>
        <p:spPr>
          <a:xfrm rot="5400000" flipH="1" flipV="1">
            <a:off x="2449740" y="659068"/>
            <a:ext cx="823500" cy="3420964"/>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1311" name="Google Shape;1311;p35"/>
          <p:cNvCxnSpPr>
            <a:cxnSpLocks/>
            <a:stCxn id="1304" idx="2"/>
            <a:endCxn id="1308" idx="0"/>
          </p:cNvCxnSpPr>
          <p:nvPr/>
        </p:nvCxnSpPr>
        <p:spPr>
          <a:xfrm rot="16200000" flipH="1">
            <a:off x="5706665" y="823107"/>
            <a:ext cx="823500" cy="3092886"/>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1312" name="Google Shape;1312;p35"/>
          <p:cNvCxnSpPr>
            <a:cxnSpLocks/>
            <a:stCxn id="1307" idx="0"/>
            <a:endCxn id="1304" idx="2"/>
          </p:cNvCxnSpPr>
          <p:nvPr/>
        </p:nvCxnSpPr>
        <p:spPr>
          <a:xfrm rot="5400000" flipH="1" flipV="1">
            <a:off x="3674207" y="1893382"/>
            <a:ext cx="833346" cy="962183"/>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1313" name="Google Shape;1313;p35"/>
          <p:cNvSpPr txBox="1"/>
          <p:nvPr/>
        </p:nvSpPr>
        <p:spPr>
          <a:xfrm>
            <a:off x="446442" y="3488267"/>
            <a:ext cx="15381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Fira Sans"/>
                <a:ea typeface="Fira Sans"/>
                <a:cs typeface="Fira Sans"/>
                <a:sym typeface="Fira Sans"/>
              </a:rPr>
              <a:t>int </a:t>
            </a:r>
            <a:r>
              <a:rPr lang="en-US" dirty="0">
                <a:solidFill>
                  <a:schemeClr val="dk1"/>
                </a:solidFill>
                <a:latin typeface="Fira Sans"/>
                <a:sym typeface="Fira Sans"/>
              </a:rPr>
              <a:t>, </a:t>
            </a:r>
            <a:r>
              <a:rPr lang="en-US" dirty="0">
                <a:solidFill>
                  <a:schemeClr val="dk1"/>
                </a:solidFill>
                <a:latin typeface="Fira Sans"/>
              </a:rPr>
              <a:t>double</a:t>
            </a:r>
            <a:endParaRPr dirty="0">
              <a:solidFill>
                <a:schemeClr val="dk1"/>
              </a:solidFill>
              <a:latin typeface="Fira Sans"/>
              <a:sym typeface="Fira Sans"/>
            </a:endParaRPr>
          </a:p>
        </p:txBody>
      </p:sp>
      <p:sp>
        <p:nvSpPr>
          <p:cNvPr id="1316" name="Google Shape;1316;p35"/>
          <p:cNvSpPr txBox="1"/>
          <p:nvPr/>
        </p:nvSpPr>
        <p:spPr>
          <a:xfrm>
            <a:off x="4794876" y="3608000"/>
            <a:ext cx="15363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1"/>
              </a:solidFill>
              <a:latin typeface="Fira Sans"/>
              <a:ea typeface="Fira Sans"/>
              <a:cs typeface="Fira Sans"/>
              <a:sym typeface="Fira Sans"/>
            </a:endParaRPr>
          </a:p>
        </p:txBody>
      </p:sp>
      <p:cxnSp>
        <p:nvCxnSpPr>
          <p:cNvPr id="1317" name="Google Shape;1317;p35"/>
          <p:cNvCxnSpPr>
            <a:cxnSpLocks/>
            <a:stCxn id="1305" idx="2"/>
          </p:cNvCxnSpPr>
          <p:nvPr/>
        </p:nvCxnSpPr>
        <p:spPr>
          <a:xfrm>
            <a:off x="1151008" y="3223800"/>
            <a:ext cx="0" cy="264467"/>
          </a:xfrm>
          <a:prstGeom prst="straightConnector1">
            <a:avLst/>
          </a:prstGeom>
          <a:noFill/>
          <a:ln w="19050" cap="flat" cmpd="sng">
            <a:solidFill>
              <a:schemeClr val="dk1"/>
            </a:solidFill>
            <a:prstDash val="solid"/>
            <a:round/>
            <a:headEnd type="none" w="med" len="med"/>
            <a:tailEnd type="oval" w="med" len="med"/>
          </a:ln>
        </p:spPr>
      </p:cxnSp>
      <p:cxnSp>
        <p:nvCxnSpPr>
          <p:cNvPr id="23" name="Straight Connector 22">
            <a:extLst>
              <a:ext uri="{FF2B5EF4-FFF2-40B4-BE49-F238E27FC236}">
                <a16:creationId xmlns:a16="http://schemas.microsoft.com/office/drawing/2014/main" id="{1619E380-BB6F-58A4-25A8-5D1993DFE126}"/>
              </a:ext>
            </a:extLst>
          </p:cNvPr>
          <p:cNvCxnSpPr>
            <a:cxnSpLocks/>
            <a:endCxn id="1306" idx="0"/>
          </p:cNvCxnSpPr>
          <p:nvPr/>
        </p:nvCxnSpPr>
        <p:spPr>
          <a:xfrm>
            <a:off x="2377517" y="2369550"/>
            <a:ext cx="0" cy="401813"/>
          </a:xfrm>
          <a:prstGeom prst="line">
            <a:avLst/>
          </a:prstGeom>
        </p:spPr>
        <p:style>
          <a:lnRef idx="2">
            <a:schemeClr val="accent4"/>
          </a:lnRef>
          <a:fillRef idx="0">
            <a:schemeClr val="accent4"/>
          </a:fillRef>
          <a:effectRef idx="1">
            <a:schemeClr val="accent4"/>
          </a:effectRef>
          <a:fontRef idx="minor">
            <a:schemeClr val="tx1"/>
          </a:fontRef>
        </p:style>
      </p:cxnSp>
      <p:sp>
        <p:nvSpPr>
          <p:cNvPr id="31" name="Google Shape;1308;p35">
            <a:extLst>
              <a:ext uri="{FF2B5EF4-FFF2-40B4-BE49-F238E27FC236}">
                <a16:creationId xmlns:a16="http://schemas.microsoft.com/office/drawing/2014/main" id="{856F9620-6B53-2F74-F8C4-1FF535417C66}"/>
              </a:ext>
            </a:extLst>
          </p:cNvPr>
          <p:cNvSpPr/>
          <p:nvPr/>
        </p:nvSpPr>
        <p:spPr>
          <a:xfrm>
            <a:off x="4254259"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List</a:t>
            </a:r>
            <a:endParaRPr sz="2200" b="1" dirty="0">
              <a:solidFill>
                <a:schemeClr val="dk1"/>
              </a:solidFill>
              <a:latin typeface="Aref Ruqaa"/>
              <a:ea typeface="Aref Ruqaa"/>
              <a:cs typeface="Aref Ruqaa"/>
              <a:sym typeface="Aref Ruqaa"/>
            </a:endParaRPr>
          </a:p>
        </p:txBody>
      </p:sp>
      <p:sp>
        <p:nvSpPr>
          <p:cNvPr id="36" name="Google Shape;1308;p35">
            <a:extLst>
              <a:ext uri="{FF2B5EF4-FFF2-40B4-BE49-F238E27FC236}">
                <a16:creationId xmlns:a16="http://schemas.microsoft.com/office/drawing/2014/main" id="{35089B92-83AA-BFCF-A7B3-935D749D7FDB}"/>
              </a:ext>
            </a:extLst>
          </p:cNvPr>
          <p:cNvSpPr/>
          <p:nvPr/>
        </p:nvSpPr>
        <p:spPr>
          <a:xfrm>
            <a:off x="5672863"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Map</a:t>
            </a:r>
            <a:endParaRPr sz="2200" b="1" dirty="0">
              <a:solidFill>
                <a:schemeClr val="dk1"/>
              </a:solidFill>
              <a:latin typeface="Aref Ruqaa"/>
              <a:ea typeface="Aref Ruqaa"/>
              <a:cs typeface="Aref Ruqaa"/>
              <a:sym typeface="Aref Ruqaa"/>
            </a:endParaRPr>
          </a:p>
        </p:txBody>
      </p:sp>
      <p:cxnSp>
        <p:nvCxnSpPr>
          <p:cNvPr id="39" name="Straight Connector 38">
            <a:extLst>
              <a:ext uri="{FF2B5EF4-FFF2-40B4-BE49-F238E27FC236}">
                <a16:creationId xmlns:a16="http://schemas.microsoft.com/office/drawing/2014/main" id="{8192086D-A323-13F6-7B0E-199DADB909F2}"/>
              </a:ext>
            </a:extLst>
          </p:cNvPr>
          <p:cNvCxnSpPr>
            <a:cxnSpLocks/>
          </p:cNvCxnSpPr>
          <p:nvPr/>
        </p:nvCxnSpPr>
        <p:spPr>
          <a:xfrm>
            <a:off x="4762215" y="2389333"/>
            <a:ext cx="0" cy="401813"/>
          </a:xfrm>
          <a:prstGeom prst="line">
            <a:avLst/>
          </a:prstGeom>
        </p:spPr>
        <p:style>
          <a:lnRef idx="2">
            <a:schemeClr val="accent4"/>
          </a:lnRef>
          <a:fillRef idx="0">
            <a:schemeClr val="accent4"/>
          </a:fillRef>
          <a:effectRef idx="1">
            <a:schemeClr val="accent4"/>
          </a:effectRef>
          <a:fontRef idx="minor">
            <a:schemeClr val="tx1"/>
          </a:fontRef>
        </p:style>
      </p:cxnSp>
      <p:cxnSp>
        <p:nvCxnSpPr>
          <p:cNvPr id="40" name="Straight Connector 39">
            <a:extLst>
              <a:ext uri="{FF2B5EF4-FFF2-40B4-BE49-F238E27FC236}">
                <a16:creationId xmlns:a16="http://schemas.microsoft.com/office/drawing/2014/main" id="{3FAA96A6-C360-FC26-1004-126862493E07}"/>
              </a:ext>
            </a:extLst>
          </p:cNvPr>
          <p:cNvCxnSpPr>
            <a:cxnSpLocks/>
          </p:cNvCxnSpPr>
          <p:nvPr/>
        </p:nvCxnSpPr>
        <p:spPr>
          <a:xfrm>
            <a:off x="6228116" y="2389333"/>
            <a:ext cx="0" cy="401813"/>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TotalTime>
  <Words>2053</Words>
  <Application>Microsoft Office PowerPoint</Application>
  <PresentationFormat>On-screen Show (16:9)</PresentationFormat>
  <Paragraphs>318</Paragraphs>
  <Slides>53</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Fira Sans</vt:lpstr>
      <vt:lpstr>Lato</vt:lpstr>
      <vt:lpstr>DM Sans</vt:lpstr>
      <vt:lpstr>Aref Ruqaa</vt:lpstr>
      <vt:lpstr>Arial</vt:lpstr>
      <vt:lpstr>-apple-system</vt:lpstr>
      <vt:lpstr>var(--vscode-repl-font-family)</vt:lpstr>
      <vt:lpstr>Ubuntu Mono</vt:lpstr>
      <vt:lpstr>Wingdings</vt:lpstr>
      <vt:lpstr>Calibri</vt:lpstr>
      <vt:lpstr>Consolas</vt:lpstr>
      <vt:lpstr>Gospel Music School by Slidesgo</vt:lpstr>
      <vt:lpstr>Dart Basics</vt:lpstr>
      <vt:lpstr>Rules </vt:lpstr>
      <vt:lpstr>Agenda</vt:lpstr>
      <vt:lpstr>Data Types</vt:lpstr>
      <vt:lpstr>In  general, what’s the difference  primitive  &amp;  reference Data Types</vt:lpstr>
      <vt:lpstr>Primitive </vt:lpstr>
      <vt:lpstr>Reference </vt:lpstr>
      <vt:lpstr>Note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Null Safety</vt:lpstr>
      <vt:lpstr>PowerPoint Presentation</vt:lpstr>
      <vt:lpstr>PowerPoint Presentation</vt:lpstr>
      <vt:lpstr>PowerPoint Presentation</vt:lpstr>
      <vt:lpstr>PowerPoint Presentation</vt:lpstr>
      <vt:lpstr>PowerPoint Presentation</vt:lpstr>
      <vt:lpstr>Functions   &amp;   Parameters</vt:lpstr>
      <vt:lpstr>PowerPoint Presentation</vt:lpstr>
      <vt:lpstr>PowerPoint Presentation</vt:lpstr>
      <vt:lpstr>PowerPoint Presentation</vt:lpstr>
      <vt:lpstr>Control  Flow</vt:lpstr>
      <vt:lpstr>PowerPoint Presentation</vt:lpstr>
      <vt:lpstr>PowerPoint Presentation</vt:lpstr>
      <vt:lpstr>PowerPoint Presentation</vt:lpstr>
      <vt:lpstr>OOP</vt:lpstr>
      <vt:lpstr>Object-Oriented Programming (OOP) is a programming paradigm that organizes data and behavior into objects, allowing for easier code maintenance and reusability. It emphasizes concepts such as encapsulation, inheritance, and polymorphism.</vt:lpstr>
      <vt:lpstr>  1</vt:lpstr>
      <vt:lpstr>1</vt:lpstr>
      <vt:lpstr>3</vt:lpstr>
      <vt:lpstr>Some Shorthand notations in Dart</vt:lpstr>
      <vt:lpstr>PowerPoint Presentation</vt:lpstr>
      <vt:lpstr>Asynchronous  Programming </vt:lpstr>
      <vt:lpstr>In simple,  future represent that data will be available after period of time (in future)</vt:lpstr>
      <vt:lpstr>Don’t move from this part until execute this function</vt:lpstr>
      <vt:lpstr>Asynchronous  Programming </vt:lpstr>
      <vt:lpstr>PowerPoint Presentation</vt:lpstr>
      <vt:lpstr>Exercises </vt:lpstr>
      <vt:lpstr>void printVar(String name, int age) {   name = "name";   age = 1000;   print("$name $age"); }  void main() {   String name = "amira";   int age = 100;   print("$name $age");   printVar(name, age);   print("$name $age"); }  what’s the output?</vt:lpstr>
      <vt:lpstr>PowerPoint Presentation</vt:lpstr>
      <vt:lpstr>PowerPoint Presentation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16</cp:revision>
  <dcterms:modified xsi:type="dcterms:W3CDTF">2023-12-06T07:42:54Z</dcterms:modified>
</cp:coreProperties>
</file>